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9" r:id="rId4"/>
    <p:sldId id="279" r:id="rId5"/>
    <p:sldId id="299" r:id="rId6"/>
    <p:sldId id="310" r:id="rId7"/>
    <p:sldId id="314" r:id="rId8"/>
    <p:sldId id="313" r:id="rId9"/>
    <p:sldId id="308" r:id="rId10"/>
    <p:sldId id="309" r:id="rId11"/>
    <p:sldId id="312" r:id="rId12"/>
    <p:sldId id="315" r:id="rId13"/>
    <p:sldId id="298" r:id="rId14"/>
    <p:sldId id="296" r:id="rId15"/>
    <p:sldId id="300" r:id="rId16"/>
    <p:sldId id="303" r:id="rId17"/>
    <p:sldId id="301" r:id="rId18"/>
    <p:sldId id="305" r:id="rId19"/>
    <p:sldId id="276" r:id="rId20"/>
    <p:sldId id="307" r:id="rId21"/>
    <p:sldId id="306" r:id="rId22"/>
    <p:sldId id="295" r:id="rId23"/>
    <p:sldId id="26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亮" initials="闫亮"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95994"/>
  </p:normalViewPr>
  <p:slideViewPr>
    <p:cSldViewPr snapToGrid="0">
      <p:cViewPr varScale="1">
        <p:scale>
          <a:sx n="84" d="100"/>
          <a:sy n="84" d="100"/>
        </p:scale>
        <p:origin x="105" y="39"/>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互联网行业，收集用户，收集</a:t>
            </a:r>
            <a:r>
              <a:rPr lang="en-US" altLang="zh-CN" dirty="0" smtClean="0"/>
              <a:t>KPI</a:t>
            </a:r>
            <a:r>
              <a:rPr lang="zh-CN" altLang="en-US" dirty="0" smtClean="0"/>
              <a:t>，上亿用户，支持数据系统，做转型，做估值</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4.9627829724409447E-2"/>
          <c:y val="0.21462898532055946"/>
          <c:w val="0.9253721702755906"/>
          <c:h val="0.71524269714304278"/>
        </c:manualLayout>
      </c:layout>
      <c:lineChart>
        <c:grouping val="standard"/>
        <c:varyColors val="0"/>
        <c:ser>
          <c:idx val="0"/>
          <c:order val="0"/>
          <c:tx>
            <c:strRef>
              <c:f>Sheet1!$B$1</c:f>
              <c:strCache>
                <c:ptCount val="1"/>
                <c:pt idx="0">
                  <c:v>盈利</c:v>
                </c:pt>
              </c:strCache>
            </c:strRef>
          </c:tx>
          <c:spPr>
            <a:ln w="28575" cap="rnd">
              <a:solidFill>
                <a:schemeClr val="accent1"/>
              </a:solidFill>
              <a:round/>
            </a:ln>
            <a:effectLst/>
          </c:spPr>
          <c:marker>
            <c:symbol val="none"/>
          </c:marker>
          <c:cat>
            <c:strRef>
              <c:f>Sheet1!$A$2:$A$7</c:f>
              <c:strCache>
                <c:ptCount val="2"/>
                <c:pt idx="0">
                  <c:v>类别 1</c:v>
                </c:pt>
                <c:pt idx="1">
                  <c:v>类别 2</c:v>
                </c:pt>
              </c:strCache>
            </c:strRef>
          </c:cat>
          <c:val>
            <c:numRef>
              <c:f>Sheet1!$B$2:$B$7</c:f>
              <c:numCache>
                <c:formatCode>General</c:formatCode>
                <c:ptCount val="6"/>
                <c:pt idx="0">
                  <c:v>0</c:v>
                </c:pt>
                <c:pt idx="1">
                  <c:v>-0.5</c:v>
                </c:pt>
                <c:pt idx="2">
                  <c:v>0</c:v>
                </c:pt>
                <c:pt idx="3">
                  <c:v>1</c:v>
                </c:pt>
                <c:pt idx="4">
                  <c:v>10</c:v>
                </c:pt>
                <c:pt idx="5">
                  <c:v>100</c:v>
                </c:pt>
              </c:numCache>
            </c:numRef>
          </c:val>
          <c:smooth val="0"/>
          <c:extLst>
            <c:ext xmlns:c16="http://schemas.microsoft.com/office/drawing/2014/chart" uri="{C3380CC4-5D6E-409C-BE32-E72D297353CC}">
              <c16:uniqueId val="{00000000-B1BA-4865-8161-4074437CD075}"/>
            </c:ext>
          </c:extLst>
        </c:ser>
        <c:ser>
          <c:idx val="1"/>
          <c:order val="1"/>
          <c:tx>
            <c:strRef>
              <c:f>Sheet1!$C$1</c:f>
              <c:strCache>
                <c:ptCount val="1"/>
                <c:pt idx="0">
                  <c:v>投资</c:v>
                </c:pt>
              </c:strCache>
            </c:strRef>
          </c:tx>
          <c:spPr>
            <a:ln w="28575" cap="rnd">
              <a:solidFill>
                <a:schemeClr val="accent2"/>
              </a:solidFill>
              <a:round/>
            </a:ln>
            <a:effectLst/>
          </c:spPr>
          <c:marker>
            <c:symbol val="none"/>
          </c:marker>
          <c:cat>
            <c:strRef>
              <c:f>Sheet1!$A$2:$A$7</c:f>
              <c:strCache>
                <c:ptCount val="2"/>
                <c:pt idx="0">
                  <c:v>类别 1</c:v>
                </c:pt>
                <c:pt idx="1">
                  <c:v>类别 2</c:v>
                </c:pt>
              </c:strCache>
            </c:strRef>
          </c:cat>
          <c:val>
            <c:numRef>
              <c:f>Sheet1!$C$2:$C$7</c:f>
              <c:numCache>
                <c:formatCode>General</c:formatCode>
                <c:ptCount val="6"/>
                <c:pt idx="0">
                  <c:v>0</c:v>
                </c:pt>
                <c:pt idx="1">
                  <c:v>15</c:v>
                </c:pt>
                <c:pt idx="2">
                  <c:v>33</c:v>
                </c:pt>
                <c:pt idx="3">
                  <c:v>55</c:v>
                </c:pt>
                <c:pt idx="4">
                  <c:v>78</c:v>
                </c:pt>
                <c:pt idx="5">
                  <c:v>100</c:v>
                </c:pt>
              </c:numCache>
            </c:numRef>
          </c:val>
          <c:smooth val="0"/>
          <c:extLst>
            <c:ext xmlns:c16="http://schemas.microsoft.com/office/drawing/2014/chart" uri="{C3380CC4-5D6E-409C-BE32-E72D297353CC}">
              <c16:uniqueId val="{00000001-B1BA-4865-8161-4074437CD075}"/>
            </c:ext>
          </c:extLst>
        </c:ser>
        <c:dLbls>
          <c:showLegendKey val="0"/>
          <c:showVal val="0"/>
          <c:showCatName val="0"/>
          <c:showSerName val="0"/>
          <c:showPercent val="0"/>
          <c:showBubbleSize val="0"/>
        </c:dLbls>
        <c:smooth val="0"/>
        <c:axId val="935483551"/>
        <c:axId val="935503935"/>
      </c:lineChart>
      <c:catAx>
        <c:axId val="935483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35503935"/>
        <c:crosses val="autoZero"/>
        <c:auto val="1"/>
        <c:lblAlgn val="ctr"/>
        <c:lblOffset val="100"/>
        <c:noMultiLvlLbl val="0"/>
      </c:catAx>
      <c:valAx>
        <c:axId val="935503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3548355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EEEC9-95AF-4BB7-B5FE-3EACDF6F68E9}" type="doc">
      <dgm:prSet loTypeId="urn:microsoft.com/office/officeart/2005/8/layout/bProcess4" loCatId="process" qsTypeId="urn:microsoft.com/office/officeart/2005/8/quickstyle/simple3" qsCatId="simple" csTypeId="urn:microsoft.com/office/officeart/2005/8/colors/accent1_2" csCatId="accent1" phldr="1"/>
      <dgm:spPr/>
      <dgm:t>
        <a:bodyPr/>
        <a:lstStyle/>
        <a:p>
          <a:endParaRPr lang="zh-CN" altLang="en-US"/>
        </a:p>
      </dgm:t>
    </dgm:pt>
    <dgm:pt modelId="{E1E5D7EB-3464-4924-B975-FD4C9CBBE5B6}">
      <dgm:prSet phldrT="[文本]"/>
      <dgm:spPr/>
      <dgm:t>
        <a:bodyPr/>
        <a:lstStyle/>
        <a:p>
          <a:r>
            <a:rPr lang="zh-CN" altLang="en-US" dirty="0" smtClean="0"/>
            <a:t>年龄：</a:t>
          </a:r>
          <a:r>
            <a:rPr lang="en-US" altLang="zh-CN" dirty="0" smtClean="0"/>
            <a:t>70</a:t>
          </a:r>
          <a:r>
            <a:rPr lang="zh-CN" altLang="en-US" dirty="0" smtClean="0"/>
            <a:t>、</a:t>
          </a:r>
          <a:r>
            <a:rPr lang="en-US" altLang="zh-CN" dirty="0" smtClean="0"/>
            <a:t>80</a:t>
          </a:r>
          <a:r>
            <a:rPr lang="zh-CN" altLang="en-US" dirty="0" smtClean="0"/>
            <a:t>、</a:t>
          </a:r>
          <a:r>
            <a:rPr lang="en-US" altLang="zh-CN" dirty="0" smtClean="0"/>
            <a:t>90</a:t>
          </a:r>
          <a:r>
            <a:rPr lang="zh-CN" altLang="en-US" dirty="0" smtClean="0"/>
            <a:t>、</a:t>
          </a:r>
          <a:r>
            <a:rPr lang="en-US" altLang="zh-CN" dirty="0" smtClean="0"/>
            <a:t>00</a:t>
          </a:r>
          <a:r>
            <a:rPr lang="zh-CN" altLang="en-US" dirty="0" smtClean="0"/>
            <a:t>后。</a:t>
          </a:r>
          <a:endParaRPr lang="en-US" altLang="zh-CN" dirty="0" smtClean="0"/>
        </a:p>
        <a:p>
          <a:r>
            <a:rPr lang="zh-CN" altLang="en-US" dirty="0" smtClean="0"/>
            <a:t>收入：中产</a:t>
          </a:r>
          <a:endParaRPr lang="en-US" altLang="zh-CN" dirty="0" smtClean="0"/>
        </a:p>
        <a:p>
          <a:r>
            <a:rPr lang="zh-CN" altLang="en-US" dirty="0" smtClean="0"/>
            <a:t>有车</a:t>
          </a:r>
          <a:endParaRPr lang="en-US" altLang="zh-CN" dirty="0" smtClean="0"/>
        </a:p>
      </dgm:t>
    </dgm:pt>
    <dgm:pt modelId="{4643AA81-51B7-45DD-9BE5-6B20EFD15DDE}" type="parTrans" cxnId="{09B4057E-FBDA-4C54-A363-FA8C87C200A0}">
      <dgm:prSet/>
      <dgm:spPr/>
      <dgm:t>
        <a:bodyPr/>
        <a:lstStyle/>
        <a:p>
          <a:endParaRPr lang="zh-CN" altLang="en-US"/>
        </a:p>
      </dgm:t>
    </dgm:pt>
    <dgm:pt modelId="{644A135D-9D4A-4B09-BC5A-A6FC03237492}" type="sibTrans" cxnId="{09B4057E-FBDA-4C54-A363-FA8C87C200A0}">
      <dgm:prSet/>
      <dgm:spPr/>
      <dgm:t>
        <a:bodyPr/>
        <a:lstStyle/>
        <a:p>
          <a:endParaRPr lang="zh-CN" altLang="en-US"/>
        </a:p>
      </dgm:t>
    </dgm:pt>
    <dgm:pt modelId="{22B5301B-D147-4558-A40F-6F240F7FFC98}">
      <dgm:prSet phldrT="[文本]"/>
      <dgm:spPr/>
      <dgm:t>
        <a:bodyPr/>
        <a:lstStyle/>
        <a:p>
          <a:r>
            <a:rPr lang="zh-CN" altLang="en-US" dirty="0" smtClean="0"/>
            <a:t>社会经济因素：中产阶层、</a:t>
          </a:r>
          <a:r>
            <a:rPr lang="en-US" altLang="zh-CN" dirty="0" smtClean="0"/>
            <a:t>20~45</a:t>
          </a:r>
          <a:r>
            <a:rPr lang="zh-CN" altLang="en-US" dirty="0" smtClean="0"/>
            <a:t>岁之间。</a:t>
          </a:r>
          <a:endParaRPr lang="zh-CN" altLang="en-US" dirty="0"/>
        </a:p>
      </dgm:t>
    </dgm:pt>
    <dgm:pt modelId="{4A74D55D-2B49-4B68-B0D3-2C2ED23AA8F9}" type="parTrans" cxnId="{C9888A42-0165-42FE-B725-0EBA9C700A86}">
      <dgm:prSet/>
      <dgm:spPr/>
      <dgm:t>
        <a:bodyPr/>
        <a:lstStyle/>
        <a:p>
          <a:endParaRPr lang="zh-CN" altLang="en-US"/>
        </a:p>
      </dgm:t>
    </dgm:pt>
    <dgm:pt modelId="{5024B8B7-3475-4307-9E2C-69B3EACBB925}" type="sibTrans" cxnId="{C9888A42-0165-42FE-B725-0EBA9C700A86}">
      <dgm:prSet/>
      <dgm:spPr/>
      <dgm:t>
        <a:bodyPr/>
        <a:lstStyle/>
        <a:p>
          <a:endParaRPr lang="zh-CN" altLang="en-US"/>
        </a:p>
      </dgm:t>
    </dgm:pt>
    <dgm:pt modelId="{362EA893-1148-4C94-8753-CF1E8949709F}">
      <dgm:prSet phldrT="[文本]"/>
      <dgm:spPr/>
      <dgm:t>
        <a:bodyPr/>
        <a:lstStyle/>
        <a:p>
          <a:r>
            <a:rPr lang="zh-CN" altLang="en-US" dirty="0" smtClean="0"/>
            <a:t>一线城市、经济中心、工作生活节奏快</a:t>
          </a:r>
          <a:endParaRPr lang="zh-CN" altLang="en-US" dirty="0"/>
        </a:p>
      </dgm:t>
    </dgm:pt>
    <dgm:pt modelId="{F44D2C62-ADB7-4E6C-9150-B492AED30D73}" type="parTrans" cxnId="{A677592C-01D5-434E-A4D7-67356A704B0F}">
      <dgm:prSet/>
      <dgm:spPr/>
      <dgm:t>
        <a:bodyPr/>
        <a:lstStyle/>
        <a:p>
          <a:endParaRPr lang="zh-CN" altLang="en-US"/>
        </a:p>
      </dgm:t>
    </dgm:pt>
    <dgm:pt modelId="{7809CF0E-F10B-4C75-8380-5310AC83A563}" type="sibTrans" cxnId="{A677592C-01D5-434E-A4D7-67356A704B0F}">
      <dgm:prSet/>
      <dgm:spPr/>
      <dgm:t>
        <a:bodyPr/>
        <a:lstStyle/>
        <a:p>
          <a:endParaRPr lang="zh-CN" altLang="en-US"/>
        </a:p>
      </dgm:t>
    </dgm:pt>
    <dgm:pt modelId="{24F19649-4EC8-4DFC-B1A3-8C26A6DECB30}">
      <dgm:prSet phldrT="[文本]"/>
      <dgm:spPr/>
      <dgm:t>
        <a:bodyPr/>
        <a:lstStyle/>
        <a:p>
          <a:r>
            <a:rPr lang="zh-CN" altLang="en-US" dirty="0" smtClean="0"/>
            <a:t>消费模式：共享经济、年轻人用量大。</a:t>
          </a:r>
          <a:endParaRPr lang="zh-CN" altLang="en-US" dirty="0"/>
        </a:p>
      </dgm:t>
    </dgm:pt>
    <dgm:pt modelId="{4824768D-51CF-49B3-AC58-4603B7EE5407}" type="parTrans" cxnId="{C818B57E-C994-4033-ABC3-B220E3B828B2}">
      <dgm:prSet/>
      <dgm:spPr/>
      <dgm:t>
        <a:bodyPr/>
        <a:lstStyle/>
        <a:p>
          <a:endParaRPr lang="zh-CN" altLang="en-US"/>
        </a:p>
      </dgm:t>
    </dgm:pt>
    <dgm:pt modelId="{90FCE055-E8B5-45FA-A35C-73FA1DD2B313}" type="sibTrans" cxnId="{C818B57E-C994-4033-ABC3-B220E3B828B2}">
      <dgm:prSet/>
      <dgm:spPr/>
      <dgm:t>
        <a:bodyPr/>
        <a:lstStyle/>
        <a:p>
          <a:endParaRPr lang="zh-CN" altLang="en-US"/>
        </a:p>
      </dgm:t>
    </dgm:pt>
    <dgm:pt modelId="{2010B0EE-2156-4148-A11E-FFC4341772A0}">
      <dgm:prSet phldrT="[文本]"/>
      <dgm:spPr/>
      <dgm:t>
        <a:bodyPr/>
        <a:lstStyle/>
        <a:p>
          <a:r>
            <a:rPr lang="zh-CN" altLang="en-US" dirty="0" smtClean="0"/>
            <a:t>营销模式：直销或与</a:t>
          </a:r>
          <a:r>
            <a:rPr lang="en-US" altLang="zh-CN" dirty="0" smtClean="0"/>
            <a:t>B</a:t>
          </a:r>
          <a:r>
            <a:rPr lang="zh-CN" altLang="en-US" dirty="0" smtClean="0"/>
            <a:t>合作</a:t>
          </a:r>
          <a:endParaRPr lang="en-US" altLang="zh-CN" dirty="0" smtClean="0"/>
        </a:p>
      </dgm:t>
    </dgm:pt>
    <dgm:pt modelId="{9D4E5B43-384F-4360-A76B-CB77193EA97D}" type="parTrans" cxnId="{AAE3DA6B-202D-45AE-A22C-41C4F53395D3}">
      <dgm:prSet/>
      <dgm:spPr/>
      <dgm:t>
        <a:bodyPr/>
        <a:lstStyle/>
        <a:p>
          <a:endParaRPr lang="zh-CN" altLang="en-US"/>
        </a:p>
      </dgm:t>
    </dgm:pt>
    <dgm:pt modelId="{F4162D51-33A1-4285-9A27-0D1157053C29}" type="sibTrans" cxnId="{AAE3DA6B-202D-45AE-A22C-41C4F53395D3}">
      <dgm:prSet/>
      <dgm:spPr/>
      <dgm:t>
        <a:bodyPr/>
        <a:lstStyle/>
        <a:p>
          <a:endParaRPr lang="zh-CN" altLang="en-US"/>
        </a:p>
      </dgm:t>
    </dgm:pt>
    <dgm:pt modelId="{E545399E-828C-455C-95BA-6534CA72FD8E}">
      <dgm:prSet phldrT="[文本]"/>
      <dgm:spPr/>
      <dgm:t>
        <a:bodyPr/>
        <a:lstStyle/>
        <a:p>
          <a:r>
            <a:rPr lang="zh-CN" altLang="en-US" dirty="0" smtClean="0"/>
            <a:t>心理因素：生活方式、个性特征</a:t>
          </a:r>
          <a:endParaRPr lang="zh-CN" altLang="en-US" dirty="0"/>
        </a:p>
      </dgm:t>
    </dgm:pt>
    <dgm:pt modelId="{69F01E66-93A6-486A-838B-2E88541E69AF}" type="parTrans" cxnId="{2F98436D-38DC-4A5C-AB85-47B1342FBA6A}">
      <dgm:prSet/>
      <dgm:spPr/>
      <dgm:t>
        <a:bodyPr/>
        <a:lstStyle/>
        <a:p>
          <a:endParaRPr lang="zh-CN" altLang="en-US"/>
        </a:p>
      </dgm:t>
    </dgm:pt>
    <dgm:pt modelId="{41FF1555-71F9-4089-9479-19434179BA98}" type="sibTrans" cxnId="{2F98436D-38DC-4A5C-AB85-47B1342FBA6A}">
      <dgm:prSet/>
      <dgm:spPr/>
      <dgm:t>
        <a:bodyPr/>
        <a:lstStyle/>
        <a:p>
          <a:endParaRPr lang="zh-CN" altLang="en-US"/>
        </a:p>
      </dgm:t>
    </dgm:pt>
    <dgm:pt modelId="{235B1041-7CF6-45AE-AE44-E9EDBE068CED}">
      <dgm:prSet phldrT="[文本]"/>
      <dgm:spPr/>
      <dgm:t>
        <a:bodyPr/>
        <a:lstStyle/>
        <a:p>
          <a:r>
            <a:rPr lang="zh-CN" altLang="en-US" dirty="0" smtClean="0"/>
            <a:t>屌丝经济、低成本</a:t>
          </a:r>
          <a:endParaRPr lang="zh-CN" altLang="en-US" dirty="0"/>
        </a:p>
      </dgm:t>
    </dgm:pt>
    <dgm:pt modelId="{DC7239EF-0C23-4D13-88AC-7FEAC5F48EFE}" type="parTrans" cxnId="{96DF8E04-70D2-4D47-B1F1-ADCC1748EBB4}">
      <dgm:prSet/>
      <dgm:spPr/>
      <dgm:t>
        <a:bodyPr/>
        <a:lstStyle/>
        <a:p>
          <a:endParaRPr lang="zh-CN" altLang="en-US"/>
        </a:p>
      </dgm:t>
    </dgm:pt>
    <dgm:pt modelId="{13BCF82B-5D40-4EFE-A3E7-4A6865804D59}" type="sibTrans" cxnId="{96DF8E04-70D2-4D47-B1F1-ADCC1748EBB4}">
      <dgm:prSet/>
      <dgm:spPr/>
      <dgm:t>
        <a:bodyPr/>
        <a:lstStyle/>
        <a:p>
          <a:endParaRPr lang="zh-CN" altLang="en-US"/>
        </a:p>
      </dgm:t>
    </dgm:pt>
    <dgm:pt modelId="{3D5F1403-D1AE-465D-984D-42EFD0FCE96D}">
      <dgm:prSet phldrT="[文本]"/>
      <dgm:spPr/>
      <dgm:t>
        <a:bodyPr/>
        <a:lstStyle/>
        <a:p>
          <a:r>
            <a:rPr lang="zh-CN" altLang="en-US" dirty="0" smtClean="0"/>
            <a:t>黑科技</a:t>
          </a:r>
          <a:endParaRPr lang="zh-CN" altLang="en-US" dirty="0"/>
        </a:p>
      </dgm:t>
    </dgm:pt>
    <dgm:pt modelId="{4B7BE71A-A612-4848-9647-0DC4CA3062D3}" type="parTrans" cxnId="{C9683700-447D-48AF-88F2-4F79E246A169}">
      <dgm:prSet/>
      <dgm:spPr/>
      <dgm:t>
        <a:bodyPr/>
        <a:lstStyle/>
        <a:p>
          <a:endParaRPr lang="zh-CN" altLang="en-US"/>
        </a:p>
      </dgm:t>
    </dgm:pt>
    <dgm:pt modelId="{E6672FB5-D9E2-407A-B9E4-BFA3F12C016D}" type="sibTrans" cxnId="{C9683700-447D-48AF-88F2-4F79E246A169}">
      <dgm:prSet/>
      <dgm:spPr/>
      <dgm:t>
        <a:bodyPr/>
        <a:lstStyle/>
        <a:p>
          <a:endParaRPr lang="zh-CN" altLang="en-US"/>
        </a:p>
      </dgm:t>
    </dgm:pt>
    <dgm:pt modelId="{5C4F5F35-2612-4EC0-A933-521F0F845C3A}">
      <dgm:prSet phldrT="[文本]"/>
      <dgm:spPr/>
      <dgm:t>
        <a:bodyPr/>
        <a:lstStyle/>
        <a:p>
          <a:r>
            <a:rPr lang="zh-CN" altLang="en-US" dirty="0" smtClean="0"/>
            <a:t>大数据、</a:t>
          </a:r>
          <a:r>
            <a:rPr lang="en-US" altLang="zh-CN" dirty="0" smtClean="0"/>
            <a:t>AI</a:t>
          </a:r>
          <a:r>
            <a:rPr lang="zh-CN" altLang="en-US" dirty="0" smtClean="0"/>
            <a:t>、深度学习</a:t>
          </a:r>
          <a:endParaRPr lang="zh-CN" altLang="en-US" dirty="0"/>
        </a:p>
      </dgm:t>
    </dgm:pt>
    <dgm:pt modelId="{7F273CFB-530D-4E07-ABAC-562A7CE94365}" type="parTrans" cxnId="{CEA30B57-94BB-4D53-AD15-86A66F60CB1F}">
      <dgm:prSet/>
      <dgm:spPr/>
      <dgm:t>
        <a:bodyPr/>
        <a:lstStyle/>
        <a:p>
          <a:endParaRPr lang="zh-CN" altLang="en-US"/>
        </a:p>
      </dgm:t>
    </dgm:pt>
    <dgm:pt modelId="{B6C879A4-D1E9-4C2F-9278-99AE5B51B122}" type="sibTrans" cxnId="{CEA30B57-94BB-4D53-AD15-86A66F60CB1F}">
      <dgm:prSet/>
      <dgm:spPr/>
      <dgm:t>
        <a:bodyPr/>
        <a:lstStyle/>
        <a:p>
          <a:endParaRPr lang="zh-CN" altLang="en-US"/>
        </a:p>
      </dgm:t>
    </dgm:pt>
    <dgm:pt modelId="{F02BCB51-C212-4BB9-9C23-3D046FBA23EA}" type="pres">
      <dgm:prSet presAssocID="{B95EEEC9-95AF-4BB7-B5FE-3EACDF6F68E9}" presName="Name0" presStyleCnt="0">
        <dgm:presLayoutVars>
          <dgm:dir/>
          <dgm:resizeHandles/>
        </dgm:presLayoutVars>
      </dgm:prSet>
      <dgm:spPr/>
      <dgm:t>
        <a:bodyPr/>
        <a:lstStyle/>
        <a:p>
          <a:endParaRPr lang="zh-CN" altLang="en-US"/>
        </a:p>
      </dgm:t>
    </dgm:pt>
    <dgm:pt modelId="{D3C4474F-4677-417F-90EE-1669AE510C49}" type="pres">
      <dgm:prSet presAssocID="{E1E5D7EB-3464-4924-B975-FD4C9CBBE5B6}" presName="compNode" presStyleCnt="0"/>
      <dgm:spPr/>
    </dgm:pt>
    <dgm:pt modelId="{19F13F86-476C-4B51-844D-723CB9970AD3}" type="pres">
      <dgm:prSet presAssocID="{E1E5D7EB-3464-4924-B975-FD4C9CBBE5B6}" presName="dummyConnPt" presStyleCnt="0"/>
      <dgm:spPr/>
    </dgm:pt>
    <dgm:pt modelId="{2D6F4067-F3B1-4F67-B53A-DDBF5A81D963}" type="pres">
      <dgm:prSet presAssocID="{E1E5D7EB-3464-4924-B975-FD4C9CBBE5B6}" presName="node" presStyleLbl="node1" presStyleIdx="0" presStyleCnt="9">
        <dgm:presLayoutVars>
          <dgm:bulletEnabled val="1"/>
        </dgm:presLayoutVars>
      </dgm:prSet>
      <dgm:spPr/>
      <dgm:t>
        <a:bodyPr/>
        <a:lstStyle/>
        <a:p>
          <a:endParaRPr lang="zh-CN" altLang="en-US"/>
        </a:p>
      </dgm:t>
    </dgm:pt>
    <dgm:pt modelId="{53AAFE45-3A59-439B-B9E1-7E256C045480}" type="pres">
      <dgm:prSet presAssocID="{644A135D-9D4A-4B09-BC5A-A6FC03237492}" presName="sibTrans" presStyleLbl="bgSibTrans2D1" presStyleIdx="0" presStyleCnt="8"/>
      <dgm:spPr/>
      <dgm:t>
        <a:bodyPr/>
        <a:lstStyle/>
        <a:p>
          <a:endParaRPr lang="zh-CN" altLang="en-US"/>
        </a:p>
      </dgm:t>
    </dgm:pt>
    <dgm:pt modelId="{99E3506F-C7FB-46AF-8669-6136D7FA02A8}" type="pres">
      <dgm:prSet presAssocID="{22B5301B-D147-4558-A40F-6F240F7FFC98}" presName="compNode" presStyleCnt="0"/>
      <dgm:spPr/>
    </dgm:pt>
    <dgm:pt modelId="{38F9E1E9-C806-4C8F-8F01-45A63DEE5C9E}" type="pres">
      <dgm:prSet presAssocID="{22B5301B-D147-4558-A40F-6F240F7FFC98}" presName="dummyConnPt" presStyleCnt="0"/>
      <dgm:spPr/>
    </dgm:pt>
    <dgm:pt modelId="{AE60C63C-2DAB-439F-9A0F-29FA30D6B9B6}" type="pres">
      <dgm:prSet presAssocID="{22B5301B-D147-4558-A40F-6F240F7FFC98}" presName="node" presStyleLbl="node1" presStyleIdx="1" presStyleCnt="9">
        <dgm:presLayoutVars>
          <dgm:bulletEnabled val="1"/>
        </dgm:presLayoutVars>
      </dgm:prSet>
      <dgm:spPr/>
      <dgm:t>
        <a:bodyPr/>
        <a:lstStyle/>
        <a:p>
          <a:endParaRPr lang="zh-CN" altLang="en-US"/>
        </a:p>
      </dgm:t>
    </dgm:pt>
    <dgm:pt modelId="{0AB77E64-FA7C-4C77-B8AE-C38E0F02003A}" type="pres">
      <dgm:prSet presAssocID="{5024B8B7-3475-4307-9E2C-69B3EACBB925}" presName="sibTrans" presStyleLbl="bgSibTrans2D1" presStyleIdx="1" presStyleCnt="8"/>
      <dgm:spPr/>
      <dgm:t>
        <a:bodyPr/>
        <a:lstStyle/>
        <a:p>
          <a:endParaRPr lang="zh-CN" altLang="en-US"/>
        </a:p>
      </dgm:t>
    </dgm:pt>
    <dgm:pt modelId="{876F5493-CF54-4407-BC69-83CD076423F0}" type="pres">
      <dgm:prSet presAssocID="{362EA893-1148-4C94-8753-CF1E8949709F}" presName="compNode" presStyleCnt="0"/>
      <dgm:spPr/>
    </dgm:pt>
    <dgm:pt modelId="{AEC0F3B8-C8E1-478F-9F98-91E527670389}" type="pres">
      <dgm:prSet presAssocID="{362EA893-1148-4C94-8753-CF1E8949709F}" presName="dummyConnPt" presStyleCnt="0"/>
      <dgm:spPr/>
    </dgm:pt>
    <dgm:pt modelId="{5EEF713F-508A-476F-88F7-4F233F4EBF2E}" type="pres">
      <dgm:prSet presAssocID="{362EA893-1148-4C94-8753-CF1E8949709F}" presName="node" presStyleLbl="node1" presStyleIdx="2" presStyleCnt="9">
        <dgm:presLayoutVars>
          <dgm:bulletEnabled val="1"/>
        </dgm:presLayoutVars>
      </dgm:prSet>
      <dgm:spPr/>
      <dgm:t>
        <a:bodyPr/>
        <a:lstStyle/>
        <a:p>
          <a:endParaRPr lang="zh-CN" altLang="en-US"/>
        </a:p>
      </dgm:t>
    </dgm:pt>
    <dgm:pt modelId="{9569346C-B1D1-4759-BF12-569F6DCDAC44}" type="pres">
      <dgm:prSet presAssocID="{7809CF0E-F10B-4C75-8380-5310AC83A563}" presName="sibTrans" presStyleLbl="bgSibTrans2D1" presStyleIdx="2" presStyleCnt="8"/>
      <dgm:spPr/>
      <dgm:t>
        <a:bodyPr/>
        <a:lstStyle/>
        <a:p>
          <a:endParaRPr lang="zh-CN" altLang="en-US"/>
        </a:p>
      </dgm:t>
    </dgm:pt>
    <dgm:pt modelId="{EEFBF17D-C7EA-4F77-B7F5-46D1A461EAC7}" type="pres">
      <dgm:prSet presAssocID="{24F19649-4EC8-4DFC-B1A3-8C26A6DECB30}" presName="compNode" presStyleCnt="0"/>
      <dgm:spPr/>
    </dgm:pt>
    <dgm:pt modelId="{9664DAED-1CE8-4A50-B484-FF60555BD9C0}" type="pres">
      <dgm:prSet presAssocID="{24F19649-4EC8-4DFC-B1A3-8C26A6DECB30}" presName="dummyConnPt" presStyleCnt="0"/>
      <dgm:spPr/>
    </dgm:pt>
    <dgm:pt modelId="{2FA496A6-911F-4298-91FD-C300CA101AA1}" type="pres">
      <dgm:prSet presAssocID="{24F19649-4EC8-4DFC-B1A3-8C26A6DECB30}" presName="node" presStyleLbl="node1" presStyleIdx="3" presStyleCnt="9">
        <dgm:presLayoutVars>
          <dgm:bulletEnabled val="1"/>
        </dgm:presLayoutVars>
      </dgm:prSet>
      <dgm:spPr/>
      <dgm:t>
        <a:bodyPr/>
        <a:lstStyle/>
        <a:p>
          <a:endParaRPr lang="zh-CN" altLang="en-US"/>
        </a:p>
      </dgm:t>
    </dgm:pt>
    <dgm:pt modelId="{E9F5E7E5-344C-411E-868B-B3BD69C27B02}" type="pres">
      <dgm:prSet presAssocID="{90FCE055-E8B5-45FA-A35C-73FA1DD2B313}" presName="sibTrans" presStyleLbl="bgSibTrans2D1" presStyleIdx="3" presStyleCnt="8"/>
      <dgm:spPr/>
      <dgm:t>
        <a:bodyPr/>
        <a:lstStyle/>
        <a:p>
          <a:endParaRPr lang="zh-CN" altLang="en-US"/>
        </a:p>
      </dgm:t>
    </dgm:pt>
    <dgm:pt modelId="{483208CB-1298-4C33-B9F5-774CB6E11294}" type="pres">
      <dgm:prSet presAssocID="{2010B0EE-2156-4148-A11E-FFC4341772A0}" presName="compNode" presStyleCnt="0"/>
      <dgm:spPr/>
    </dgm:pt>
    <dgm:pt modelId="{1EDC0704-309C-4D93-8EC6-33BEF0450293}" type="pres">
      <dgm:prSet presAssocID="{2010B0EE-2156-4148-A11E-FFC4341772A0}" presName="dummyConnPt" presStyleCnt="0"/>
      <dgm:spPr/>
    </dgm:pt>
    <dgm:pt modelId="{13AABEB1-C86D-4D98-A3A3-9FCCEEC21A12}" type="pres">
      <dgm:prSet presAssocID="{2010B0EE-2156-4148-A11E-FFC4341772A0}" presName="node" presStyleLbl="node1" presStyleIdx="4" presStyleCnt="9">
        <dgm:presLayoutVars>
          <dgm:bulletEnabled val="1"/>
        </dgm:presLayoutVars>
      </dgm:prSet>
      <dgm:spPr/>
      <dgm:t>
        <a:bodyPr/>
        <a:lstStyle/>
        <a:p>
          <a:endParaRPr lang="zh-CN" altLang="en-US"/>
        </a:p>
      </dgm:t>
    </dgm:pt>
    <dgm:pt modelId="{40E354A8-A7B0-467D-B83B-970CD65D613C}" type="pres">
      <dgm:prSet presAssocID="{F4162D51-33A1-4285-9A27-0D1157053C29}" presName="sibTrans" presStyleLbl="bgSibTrans2D1" presStyleIdx="4" presStyleCnt="8"/>
      <dgm:spPr/>
      <dgm:t>
        <a:bodyPr/>
        <a:lstStyle/>
        <a:p>
          <a:endParaRPr lang="zh-CN" altLang="en-US"/>
        </a:p>
      </dgm:t>
    </dgm:pt>
    <dgm:pt modelId="{7503213C-DF38-41B2-B5E0-FF4655134FF0}" type="pres">
      <dgm:prSet presAssocID="{E545399E-828C-455C-95BA-6534CA72FD8E}" presName="compNode" presStyleCnt="0"/>
      <dgm:spPr/>
    </dgm:pt>
    <dgm:pt modelId="{0A9BA950-256A-494B-BF5A-7A53EDD6F446}" type="pres">
      <dgm:prSet presAssocID="{E545399E-828C-455C-95BA-6534CA72FD8E}" presName="dummyConnPt" presStyleCnt="0"/>
      <dgm:spPr/>
    </dgm:pt>
    <dgm:pt modelId="{1C5A7EDE-6225-416B-B1EF-F80C923D07B1}" type="pres">
      <dgm:prSet presAssocID="{E545399E-828C-455C-95BA-6534CA72FD8E}" presName="node" presStyleLbl="node1" presStyleIdx="5" presStyleCnt="9">
        <dgm:presLayoutVars>
          <dgm:bulletEnabled val="1"/>
        </dgm:presLayoutVars>
      </dgm:prSet>
      <dgm:spPr/>
      <dgm:t>
        <a:bodyPr/>
        <a:lstStyle/>
        <a:p>
          <a:endParaRPr lang="zh-CN" altLang="en-US"/>
        </a:p>
      </dgm:t>
    </dgm:pt>
    <dgm:pt modelId="{37C883A8-AAD7-4B88-9494-D4109F3E0F2C}" type="pres">
      <dgm:prSet presAssocID="{41FF1555-71F9-4089-9479-19434179BA98}" presName="sibTrans" presStyleLbl="bgSibTrans2D1" presStyleIdx="5" presStyleCnt="8"/>
      <dgm:spPr/>
      <dgm:t>
        <a:bodyPr/>
        <a:lstStyle/>
        <a:p>
          <a:endParaRPr lang="zh-CN" altLang="en-US"/>
        </a:p>
      </dgm:t>
    </dgm:pt>
    <dgm:pt modelId="{F3095231-1BC7-41E0-ACD3-6BB5F9699599}" type="pres">
      <dgm:prSet presAssocID="{235B1041-7CF6-45AE-AE44-E9EDBE068CED}" presName="compNode" presStyleCnt="0"/>
      <dgm:spPr/>
    </dgm:pt>
    <dgm:pt modelId="{B6C5A929-FD34-4F43-B29F-46229C0114C5}" type="pres">
      <dgm:prSet presAssocID="{235B1041-7CF6-45AE-AE44-E9EDBE068CED}" presName="dummyConnPt" presStyleCnt="0"/>
      <dgm:spPr/>
    </dgm:pt>
    <dgm:pt modelId="{446FA3D7-11E5-4220-B3E0-FA0199994009}" type="pres">
      <dgm:prSet presAssocID="{235B1041-7CF6-45AE-AE44-E9EDBE068CED}" presName="node" presStyleLbl="node1" presStyleIdx="6" presStyleCnt="9">
        <dgm:presLayoutVars>
          <dgm:bulletEnabled val="1"/>
        </dgm:presLayoutVars>
      </dgm:prSet>
      <dgm:spPr/>
      <dgm:t>
        <a:bodyPr/>
        <a:lstStyle/>
        <a:p>
          <a:endParaRPr lang="zh-CN" altLang="en-US"/>
        </a:p>
      </dgm:t>
    </dgm:pt>
    <dgm:pt modelId="{76CFB037-5CB9-4A80-AB93-2AE8AD39DF03}" type="pres">
      <dgm:prSet presAssocID="{13BCF82B-5D40-4EFE-A3E7-4A6865804D59}" presName="sibTrans" presStyleLbl="bgSibTrans2D1" presStyleIdx="6" presStyleCnt="8"/>
      <dgm:spPr/>
      <dgm:t>
        <a:bodyPr/>
        <a:lstStyle/>
        <a:p>
          <a:endParaRPr lang="zh-CN" altLang="en-US"/>
        </a:p>
      </dgm:t>
    </dgm:pt>
    <dgm:pt modelId="{86EF4418-5C0D-403D-819D-25536584F729}" type="pres">
      <dgm:prSet presAssocID="{3D5F1403-D1AE-465D-984D-42EFD0FCE96D}" presName="compNode" presStyleCnt="0"/>
      <dgm:spPr/>
    </dgm:pt>
    <dgm:pt modelId="{4EACFAEC-53DF-44B7-AFDE-3185897AE207}" type="pres">
      <dgm:prSet presAssocID="{3D5F1403-D1AE-465D-984D-42EFD0FCE96D}" presName="dummyConnPt" presStyleCnt="0"/>
      <dgm:spPr/>
    </dgm:pt>
    <dgm:pt modelId="{D5C1C928-B26B-42C6-88CE-2B629F6CE96D}" type="pres">
      <dgm:prSet presAssocID="{3D5F1403-D1AE-465D-984D-42EFD0FCE96D}" presName="node" presStyleLbl="node1" presStyleIdx="7" presStyleCnt="9">
        <dgm:presLayoutVars>
          <dgm:bulletEnabled val="1"/>
        </dgm:presLayoutVars>
      </dgm:prSet>
      <dgm:spPr/>
      <dgm:t>
        <a:bodyPr/>
        <a:lstStyle/>
        <a:p>
          <a:endParaRPr lang="zh-CN" altLang="en-US"/>
        </a:p>
      </dgm:t>
    </dgm:pt>
    <dgm:pt modelId="{25268CA2-38F6-4D79-B619-D63C81A64F8F}" type="pres">
      <dgm:prSet presAssocID="{E6672FB5-D9E2-407A-B9E4-BFA3F12C016D}" presName="sibTrans" presStyleLbl="bgSibTrans2D1" presStyleIdx="7" presStyleCnt="8"/>
      <dgm:spPr/>
      <dgm:t>
        <a:bodyPr/>
        <a:lstStyle/>
        <a:p>
          <a:endParaRPr lang="zh-CN" altLang="en-US"/>
        </a:p>
      </dgm:t>
    </dgm:pt>
    <dgm:pt modelId="{BEFEB934-D66F-4412-819C-E4E395306273}" type="pres">
      <dgm:prSet presAssocID="{5C4F5F35-2612-4EC0-A933-521F0F845C3A}" presName="compNode" presStyleCnt="0"/>
      <dgm:spPr/>
    </dgm:pt>
    <dgm:pt modelId="{93FEACBF-CEDB-4458-BACE-5096DD048D29}" type="pres">
      <dgm:prSet presAssocID="{5C4F5F35-2612-4EC0-A933-521F0F845C3A}" presName="dummyConnPt" presStyleCnt="0"/>
      <dgm:spPr/>
    </dgm:pt>
    <dgm:pt modelId="{1C80A231-65A1-449D-BB39-75AEB248E435}" type="pres">
      <dgm:prSet presAssocID="{5C4F5F35-2612-4EC0-A933-521F0F845C3A}" presName="node" presStyleLbl="node1" presStyleIdx="8" presStyleCnt="9">
        <dgm:presLayoutVars>
          <dgm:bulletEnabled val="1"/>
        </dgm:presLayoutVars>
      </dgm:prSet>
      <dgm:spPr/>
      <dgm:t>
        <a:bodyPr/>
        <a:lstStyle/>
        <a:p>
          <a:endParaRPr lang="zh-CN" altLang="en-US"/>
        </a:p>
      </dgm:t>
    </dgm:pt>
  </dgm:ptLst>
  <dgm:cxnLst>
    <dgm:cxn modelId="{AAE3DA6B-202D-45AE-A22C-41C4F53395D3}" srcId="{B95EEEC9-95AF-4BB7-B5FE-3EACDF6F68E9}" destId="{2010B0EE-2156-4148-A11E-FFC4341772A0}" srcOrd="4" destOrd="0" parTransId="{9D4E5B43-384F-4360-A76B-CB77193EA97D}" sibTransId="{F4162D51-33A1-4285-9A27-0D1157053C29}"/>
    <dgm:cxn modelId="{96DF8E04-70D2-4D47-B1F1-ADCC1748EBB4}" srcId="{B95EEEC9-95AF-4BB7-B5FE-3EACDF6F68E9}" destId="{235B1041-7CF6-45AE-AE44-E9EDBE068CED}" srcOrd="6" destOrd="0" parTransId="{DC7239EF-0C23-4D13-88AC-7FEAC5F48EFE}" sibTransId="{13BCF82B-5D40-4EFE-A3E7-4A6865804D59}"/>
    <dgm:cxn modelId="{5E336EF6-3A60-4BCA-A7AE-45FB5D7AFC5F}" type="presOf" srcId="{13BCF82B-5D40-4EFE-A3E7-4A6865804D59}" destId="{76CFB037-5CB9-4A80-AB93-2AE8AD39DF03}" srcOrd="0" destOrd="0" presId="urn:microsoft.com/office/officeart/2005/8/layout/bProcess4"/>
    <dgm:cxn modelId="{DCE054D3-42FF-4E9A-8C38-9946BF463211}" type="presOf" srcId="{B95EEEC9-95AF-4BB7-B5FE-3EACDF6F68E9}" destId="{F02BCB51-C212-4BB9-9C23-3D046FBA23EA}" srcOrd="0" destOrd="0" presId="urn:microsoft.com/office/officeart/2005/8/layout/bProcess4"/>
    <dgm:cxn modelId="{99FA57C7-017F-40E4-8845-F3548753E586}" type="presOf" srcId="{5024B8B7-3475-4307-9E2C-69B3EACBB925}" destId="{0AB77E64-FA7C-4C77-B8AE-C38E0F02003A}" srcOrd="0" destOrd="0" presId="urn:microsoft.com/office/officeart/2005/8/layout/bProcess4"/>
    <dgm:cxn modelId="{CEA30B57-94BB-4D53-AD15-86A66F60CB1F}" srcId="{B95EEEC9-95AF-4BB7-B5FE-3EACDF6F68E9}" destId="{5C4F5F35-2612-4EC0-A933-521F0F845C3A}" srcOrd="8" destOrd="0" parTransId="{7F273CFB-530D-4E07-ABAC-562A7CE94365}" sibTransId="{B6C879A4-D1E9-4C2F-9278-99AE5B51B122}"/>
    <dgm:cxn modelId="{3F8E76DF-572E-4EAB-B817-9BD8DB16F183}" type="presOf" srcId="{235B1041-7CF6-45AE-AE44-E9EDBE068CED}" destId="{446FA3D7-11E5-4220-B3E0-FA0199994009}" srcOrd="0" destOrd="0" presId="urn:microsoft.com/office/officeart/2005/8/layout/bProcess4"/>
    <dgm:cxn modelId="{A677592C-01D5-434E-A4D7-67356A704B0F}" srcId="{B95EEEC9-95AF-4BB7-B5FE-3EACDF6F68E9}" destId="{362EA893-1148-4C94-8753-CF1E8949709F}" srcOrd="2" destOrd="0" parTransId="{F44D2C62-ADB7-4E6C-9150-B492AED30D73}" sibTransId="{7809CF0E-F10B-4C75-8380-5310AC83A563}"/>
    <dgm:cxn modelId="{8E77D321-1703-412E-921A-FDC660791722}" type="presOf" srcId="{E6672FB5-D9E2-407A-B9E4-BFA3F12C016D}" destId="{25268CA2-38F6-4D79-B619-D63C81A64F8F}" srcOrd="0" destOrd="0" presId="urn:microsoft.com/office/officeart/2005/8/layout/bProcess4"/>
    <dgm:cxn modelId="{7E5336E4-C861-48AC-AC68-A3C56A6D932C}" type="presOf" srcId="{F4162D51-33A1-4285-9A27-0D1157053C29}" destId="{40E354A8-A7B0-467D-B83B-970CD65D613C}" srcOrd="0" destOrd="0" presId="urn:microsoft.com/office/officeart/2005/8/layout/bProcess4"/>
    <dgm:cxn modelId="{2677FACE-810A-4946-BD1B-D35769EAE539}" type="presOf" srcId="{90FCE055-E8B5-45FA-A35C-73FA1DD2B313}" destId="{E9F5E7E5-344C-411E-868B-B3BD69C27B02}" srcOrd="0" destOrd="0" presId="urn:microsoft.com/office/officeart/2005/8/layout/bProcess4"/>
    <dgm:cxn modelId="{C9888A42-0165-42FE-B725-0EBA9C700A86}" srcId="{B95EEEC9-95AF-4BB7-B5FE-3EACDF6F68E9}" destId="{22B5301B-D147-4558-A40F-6F240F7FFC98}" srcOrd="1" destOrd="0" parTransId="{4A74D55D-2B49-4B68-B0D3-2C2ED23AA8F9}" sibTransId="{5024B8B7-3475-4307-9E2C-69B3EACBB925}"/>
    <dgm:cxn modelId="{8F987A62-C680-4373-8CD5-93D444F081AC}" type="presOf" srcId="{E1E5D7EB-3464-4924-B975-FD4C9CBBE5B6}" destId="{2D6F4067-F3B1-4F67-B53A-DDBF5A81D963}" srcOrd="0" destOrd="0" presId="urn:microsoft.com/office/officeart/2005/8/layout/bProcess4"/>
    <dgm:cxn modelId="{C906D9BB-6CD4-4A93-A0EF-83429904DA1D}" type="presOf" srcId="{3D5F1403-D1AE-465D-984D-42EFD0FCE96D}" destId="{D5C1C928-B26B-42C6-88CE-2B629F6CE96D}" srcOrd="0" destOrd="0" presId="urn:microsoft.com/office/officeart/2005/8/layout/bProcess4"/>
    <dgm:cxn modelId="{BE58FCDB-1314-471D-9620-BEA99E364E80}" type="presOf" srcId="{7809CF0E-F10B-4C75-8380-5310AC83A563}" destId="{9569346C-B1D1-4759-BF12-569F6DCDAC44}" srcOrd="0" destOrd="0" presId="urn:microsoft.com/office/officeart/2005/8/layout/bProcess4"/>
    <dgm:cxn modelId="{C2F82984-119F-4D20-8873-847276B7992E}" type="presOf" srcId="{2010B0EE-2156-4148-A11E-FFC4341772A0}" destId="{13AABEB1-C86D-4D98-A3A3-9FCCEEC21A12}" srcOrd="0" destOrd="0" presId="urn:microsoft.com/office/officeart/2005/8/layout/bProcess4"/>
    <dgm:cxn modelId="{AF1E3326-0DA5-4AFA-A638-B9071A517D7B}" type="presOf" srcId="{41FF1555-71F9-4089-9479-19434179BA98}" destId="{37C883A8-AAD7-4B88-9494-D4109F3E0F2C}" srcOrd="0" destOrd="0" presId="urn:microsoft.com/office/officeart/2005/8/layout/bProcess4"/>
    <dgm:cxn modelId="{ED7A7D9C-E0E5-422C-8717-1AB977EA1C74}" type="presOf" srcId="{24F19649-4EC8-4DFC-B1A3-8C26A6DECB30}" destId="{2FA496A6-911F-4298-91FD-C300CA101AA1}" srcOrd="0" destOrd="0" presId="urn:microsoft.com/office/officeart/2005/8/layout/bProcess4"/>
    <dgm:cxn modelId="{2B4A098C-B6B7-4A26-95BE-F264A84DD597}" type="presOf" srcId="{22B5301B-D147-4558-A40F-6F240F7FFC98}" destId="{AE60C63C-2DAB-439F-9A0F-29FA30D6B9B6}" srcOrd="0" destOrd="0" presId="urn:microsoft.com/office/officeart/2005/8/layout/bProcess4"/>
    <dgm:cxn modelId="{B2A2D44B-EBDE-4E3C-BE0F-02B443220986}" type="presOf" srcId="{362EA893-1148-4C94-8753-CF1E8949709F}" destId="{5EEF713F-508A-476F-88F7-4F233F4EBF2E}" srcOrd="0" destOrd="0" presId="urn:microsoft.com/office/officeart/2005/8/layout/bProcess4"/>
    <dgm:cxn modelId="{09B4057E-FBDA-4C54-A363-FA8C87C200A0}" srcId="{B95EEEC9-95AF-4BB7-B5FE-3EACDF6F68E9}" destId="{E1E5D7EB-3464-4924-B975-FD4C9CBBE5B6}" srcOrd="0" destOrd="0" parTransId="{4643AA81-51B7-45DD-9BE5-6B20EFD15DDE}" sibTransId="{644A135D-9D4A-4B09-BC5A-A6FC03237492}"/>
    <dgm:cxn modelId="{C818B57E-C994-4033-ABC3-B220E3B828B2}" srcId="{B95EEEC9-95AF-4BB7-B5FE-3EACDF6F68E9}" destId="{24F19649-4EC8-4DFC-B1A3-8C26A6DECB30}" srcOrd="3" destOrd="0" parTransId="{4824768D-51CF-49B3-AC58-4603B7EE5407}" sibTransId="{90FCE055-E8B5-45FA-A35C-73FA1DD2B313}"/>
    <dgm:cxn modelId="{189975CE-79CE-4147-9D5A-837176140839}" type="presOf" srcId="{E545399E-828C-455C-95BA-6534CA72FD8E}" destId="{1C5A7EDE-6225-416B-B1EF-F80C923D07B1}" srcOrd="0" destOrd="0" presId="urn:microsoft.com/office/officeart/2005/8/layout/bProcess4"/>
    <dgm:cxn modelId="{9EA75980-EB72-4F77-AB1E-A63694EB6C64}" type="presOf" srcId="{644A135D-9D4A-4B09-BC5A-A6FC03237492}" destId="{53AAFE45-3A59-439B-B9E1-7E256C045480}" srcOrd="0" destOrd="0" presId="urn:microsoft.com/office/officeart/2005/8/layout/bProcess4"/>
    <dgm:cxn modelId="{C9683700-447D-48AF-88F2-4F79E246A169}" srcId="{B95EEEC9-95AF-4BB7-B5FE-3EACDF6F68E9}" destId="{3D5F1403-D1AE-465D-984D-42EFD0FCE96D}" srcOrd="7" destOrd="0" parTransId="{4B7BE71A-A612-4848-9647-0DC4CA3062D3}" sibTransId="{E6672FB5-D9E2-407A-B9E4-BFA3F12C016D}"/>
    <dgm:cxn modelId="{65A1967E-69F7-44D3-97A5-F53CA5692FB4}" type="presOf" srcId="{5C4F5F35-2612-4EC0-A933-521F0F845C3A}" destId="{1C80A231-65A1-449D-BB39-75AEB248E435}" srcOrd="0" destOrd="0" presId="urn:microsoft.com/office/officeart/2005/8/layout/bProcess4"/>
    <dgm:cxn modelId="{2F98436D-38DC-4A5C-AB85-47B1342FBA6A}" srcId="{B95EEEC9-95AF-4BB7-B5FE-3EACDF6F68E9}" destId="{E545399E-828C-455C-95BA-6534CA72FD8E}" srcOrd="5" destOrd="0" parTransId="{69F01E66-93A6-486A-838B-2E88541E69AF}" sibTransId="{41FF1555-71F9-4089-9479-19434179BA98}"/>
    <dgm:cxn modelId="{6D6E9E4A-485B-41B3-878D-FBC5F07FCB7F}" type="presParOf" srcId="{F02BCB51-C212-4BB9-9C23-3D046FBA23EA}" destId="{D3C4474F-4677-417F-90EE-1669AE510C49}" srcOrd="0" destOrd="0" presId="urn:microsoft.com/office/officeart/2005/8/layout/bProcess4"/>
    <dgm:cxn modelId="{3719E22B-E45F-4D11-8753-43894222C2AD}" type="presParOf" srcId="{D3C4474F-4677-417F-90EE-1669AE510C49}" destId="{19F13F86-476C-4B51-844D-723CB9970AD3}" srcOrd="0" destOrd="0" presId="urn:microsoft.com/office/officeart/2005/8/layout/bProcess4"/>
    <dgm:cxn modelId="{6FCDD9F4-BA23-4219-9BE2-E64D25A7E169}" type="presParOf" srcId="{D3C4474F-4677-417F-90EE-1669AE510C49}" destId="{2D6F4067-F3B1-4F67-B53A-DDBF5A81D963}" srcOrd="1" destOrd="0" presId="urn:microsoft.com/office/officeart/2005/8/layout/bProcess4"/>
    <dgm:cxn modelId="{8CABCED2-736E-4D75-88B4-7BB94D0D3D53}" type="presParOf" srcId="{F02BCB51-C212-4BB9-9C23-3D046FBA23EA}" destId="{53AAFE45-3A59-439B-B9E1-7E256C045480}" srcOrd="1" destOrd="0" presId="urn:microsoft.com/office/officeart/2005/8/layout/bProcess4"/>
    <dgm:cxn modelId="{2B64DD49-7BF3-46DA-BDC1-845A57449320}" type="presParOf" srcId="{F02BCB51-C212-4BB9-9C23-3D046FBA23EA}" destId="{99E3506F-C7FB-46AF-8669-6136D7FA02A8}" srcOrd="2" destOrd="0" presId="urn:microsoft.com/office/officeart/2005/8/layout/bProcess4"/>
    <dgm:cxn modelId="{BE3C866E-0BE8-439E-BE3E-84FD77A894E3}" type="presParOf" srcId="{99E3506F-C7FB-46AF-8669-6136D7FA02A8}" destId="{38F9E1E9-C806-4C8F-8F01-45A63DEE5C9E}" srcOrd="0" destOrd="0" presId="urn:microsoft.com/office/officeart/2005/8/layout/bProcess4"/>
    <dgm:cxn modelId="{99EB25E9-8889-40EC-98B8-107790210B5A}" type="presParOf" srcId="{99E3506F-C7FB-46AF-8669-6136D7FA02A8}" destId="{AE60C63C-2DAB-439F-9A0F-29FA30D6B9B6}" srcOrd="1" destOrd="0" presId="urn:microsoft.com/office/officeart/2005/8/layout/bProcess4"/>
    <dgm:cxn modelId="{6E96FEF0-A87C-4DDE-B19D-533C72BACC85}" type="presParOf" srcId="{F02BCB51-C212-4BB9-9C23-3D046FBA23EA}" destId="{0AB77E64-FA7C-4C77-B8AE-C38E0F02003A}" srcOrd="3" destOrd="0" presId="urn:microsoft.com/office/officeart/2005/8/layout/bProcess4"/>
    <dgm:cxn modelId="{3603DD34-B32E-4383-9F04-F4B670294DF4}" type="presParOf" srcId="{F02BCB51-C212-4BB9-9C23-3D046FBA23EA}" destId="{876F5493-CF54-4407-BC69-83CD076423F0}" srcOrd="4" destOrd="0" presId="urn:microsoft.com/office/officeart/2005/8/layout/bProcess4"/>
    <dgm:cxn modelId="{F704D73F-787D-4ECA-960B-F2263CE920DC}" type="presParOf" srcId="{876F5493-CF54-4407-BC69-83CD076423F0}" destId="{AEC0F3B8-C8E1-478F-9F98-91E527670389}" srcOrd="0" destOrd="0" presId="urn:microsoft.com/office/officeart/2005/8/layout/bProcess4"/>
    <dgm:cxn modelId="{E29343E0-37F4-4AE0-9F5C-395413DB5EFE}" type="presParOf" srcId="{876F5493-CF54-4407-BC69-83CD076423F0}" destId="{5EEF713F-508A-476F-88F7-4F233F4EBF2E}" srcOrd="1" destOrd="0" presId="urn:microsoft.com/office/officeart/2005/8/layout/bProcess4"/>
    <dgm:cxn modelId="{ACDDA568-92EF-4413-8759-54E09A00C270}" type="presParOf" srcId="{F02BCB51-C212-4BB9-9C23-3D046FBA23EA}" destId="{9569346C-B1D1-4759-BF12-569F6DCDAC44}" srcOrd="5" destOrd="0" presId="urn:microsoft.com/office/officeart/2005/8/layout/bProcess4"/>
    <dgm:cxn modelId="{297526DD-270D-4617-86C7-A426A8CE6913}" type="presParOf" srcId="{F02BCB51-C212-4BB9-9C23-3D046FBA23EA}" destId="{EEFBF17D-C7EA-4F77-B7F5-46D1A461EAC7}" srcOrd="6" destOrd="0" presId="urn:microsoft.com/office/officeart/2005/8/layout/bProcess4"/>
    <dgm:cxn modelId="{136DCAF0-D20E-44F7-AD73-6316F1E5BC26}" type="presParOf" srcId="{EEFBF17D-C7EA-4F77-B7F5-46D1A461EAC7}" destId="{9664DAED-1CE8-4A50-B484-FF60555BD9C0}" srcOrd="0" destOrd="0" presId="urn:microsoft.com/office/officeart/2005/8/layout/bProcess4"/>
    <dgm:cxn modelId="{57304A4E-2F8B-4A00-9EFB-87B799432A03}" type="presParOf" srcId="{EEFBF17D-C7EA-4F77-B7F5-46D1A461EAC7}" destId="{2FA496A6-911F-4298-91FD-C300CA101AA1}" srcOrd="1" destOrd="0" presId="urn:microsoft.com/office/officeart/2005/8/layout/bProcess4"/>
    <dgm:cxn modelId="{184F5004-2007-4F93-947F-4EF2F41E5106}" type="presParOf" srcId="{F02BCB51-C212-4BB9-9C23-3D046FBA23EA}" destId="{E9F5E7E5-344C-411E-868B-B3BD69C27B02}" srcOrd="7" destOrd="0" presId="urn:microsoft.com/office/officeart/2005/8/layout/bProcess4"/>
    <dgm:cxn modelId="{6C9814D7-3A87-4426-9339-4DBB767ABB69}" type="presParOf" srcId="{F02BCB51-C212-4BB9-9C23-3D046FBA23EA}" destId="{483208CB-1298-4C33-B9F5-774CB6E11294}" srcOrd="8" destOrd="0" presId="urn:microsoft.com/office/officeart/2005/8/layout/bProcess4"/>
    <dgm:cxn modelId="{F8E54072-24FC-4D82-A2C7-97C19E7AD8A3}" type="presParOf" srcId="{483208CB-1298-4C33-B9F5-774CB6E11294}" destId="{1EDC0704-309C-4D93-8EC6-33BEF0450293}" srcOrd="0" destOrd="0" presId="urn:microsoft.com/office/officeart/2005/8/layout/bProcess4"/>
    <dgm:cxn modelId="{C0D2DA2A-1A42-4206-BA88-114C2CC67F8E}" type="presParOf" srcId="{483208CB-1298-4C33-B9F5-774CB6E11294}" destId="{13AABEB1-C86D-4D98-A3A3-9FCCEEC21A12}" srcOrd="1" destOrd="0" presId="urn:microsoft.com/office/officeart/2005/8/layout/bProcess4"/>
    <dgm:cxn modelId="{FCEB43A6-6E7E-48FF-99C5-7775B2977566}" type="presParOf" srcId="{F02BCB51-C212-4BB9-9C23-3D046FBA23EA}" destId="{40E354A8-A7B0-467D-B83B-970CD65D613C}" srcOrd="9" destOrd="0" presId="urn:microsoft.com/office/officeart/2005/8/layout/bProcess4"/>
    <dgm:cxn modelId="{0C934DBF-440B-4B28-8C23-D759CFD26C3C}" type="presParOf" srcId="{F02BCB51-C212-4BB9-9C23-3D046FBA23EA}" destId="{7503213C-DF38-41B2-B5E0-FF4655134FF0}" srcOrd="10" destOrd="0" presId="urn:microsoft.com/office/officeart/2005/8/layout/bProcess4"/>
    <dgm:cxn modelId="{FF343CFE-5FA9-416E-A5E5-FD3C52E0D5FC}" type="presParOf" srcId="{7503213C-DF38-41B2-B5E0-FF4655134FF0}" destId="{0A9BA950-256A-494B-BF5A-7A53EDD6F446}" srcOrd="0" destOrd="0" presId="urn:microsoft.com/office/officeart/2005/8/layout/bProcess4"/>
    <dgm:cxn modelId="{A4D688B6-2B98-4748-8352-5D594AA35FF7}" type="presParOf" srcId="{7503213C-DF38-41B2-B5E0-FF4655134FF0}" destId="{1C5A7EDE-6225-416B-B1EF-F80C923D07B1}" srcOrd="1" destOrd="0" presId="urn:microsoft.com/office/officeart/2005/8/layout/bProcess4"/>
    <dgm:cxn modelId="{918F797F-FCC5-4E3F-A4B7-E16E41EB31B6}" type="presParOf" srcId="{F02BCB51-C212-4BB9-9C23-3D046FBA23EA}" destId="{37C883A8-AAD7-4B88-9494-D4109F3E0F2C}" srcOrd="11" destOrd="0" presId="urn:microsoft.com/office/officeart/2005/8/layout/bProcess4"/>
    <dgm:cxn modelId="{A0598920-4C8E-43DC-ADAB-682FE56CA933}" type="presParOf" srcId="{F02BCB51-C212-4BB9-9C23-3D046FBA23EA}" destId="{F3095231-1BC7-41E0-ACD3-6BB5F9699599}" srcOrd="12" destOrd="0" presId="urn:microsoft.com/office/officeart/2005/8/layout/bProcess4"/>
    <dgm:cxn modelId="{618495F8-9AA9-44F7-8273-5D4ABD6729B6}" type="presParOf" srcId="{F3095231-1BC7-41E0-ACD3-6BB5F9699599}" destId="{B6C5A929-FD34-4F43-B29F-46229C0114C5}" srcOrd="0" destOrd="0" presId="urn:microsoft.com/office/officeart/2005/8/layout/bProcess4"/>
    <dgm:cxn modelId="{431D1F6F-DBB8-411D-9019-D79A4F0BAE8F}" type="presParOf" srcId="{F3095231-1BC7-41E0-ACD3-6BB5F9699599}" destId="{446FA3D7-11E5-4220-B3E0-FA0199994009}" srcOrd="1" destOrd="0" presId="urn:microsoft.com/office/officeart/2005/8/layout/bProcess4"/>
    <dgm:cxn modelId="{6FAEE130-960A-4856-B7B8-C72C83A5C54D}" type="presParOf" srcId="{F02BCB51-C212-4BB9-9C23-3D046FBA23EA}" destId="{76CFB037-5CB9-4A80-AB93-2AE8AD39DF03}" srcOrd="13" destOrd="0" presId="urn:microsoft.com/office/officeart/2005/8/layout/bProcess4"/>
    <dgm:cxn modelId="{BDC8EF54-A24A-43AE-B2C6-D07423A88E5E}" type="presParOf" srcId="{F02BCB51-C212-4BB9-9C23-3D046FBA23EA}" destId="{86EF4418-5C0D-403D-819D-25536584F729}" srcOrd="14" destOrd="0" presId="urn:microsoft.com/office/officeart/2005/8/layout/bProcess4"/>
    <dgm:cxn modelId="{0AEFBB56-8463-42E9-BBDF-52887F3413E6}" type="presParOf" srcId="{86EF4418-5C0D-403D-819D-25536584F729}" destId="{4EACFAEC-53DF-44B7-AFDE-3185897AE207}" srcOrd="0" destOrd="0" presId="urn:microsoft.com/office/officeart/2005/8/layout/bProcess4"/>
    <dgm:cxn modelId="{164A9597-3B1E-4446-AAA4-6B8B8773BE27}" type="presParOf" srcId="{86EF4418-5C0D-403D-819D-25536584F729}" destId="{D5C1C928-B26B-42C6-88CE-2B629F6CE96D}" srcOrd="1" destOrd="0" presId="urn:microsoft.com/office/officeart/2005/8/layout/bProcess4"/>
    <dgm:cxn modelId="{E34F39BE-EC28-4831-890C-790EEE339061}" type="presParOf" srcId="{F02BCB51-C212-4BB9-9C23-3D046FBA23EA}" destId="{25268CA2-38F6-4D79-B619-D63C81A64F8F}" srcOrd="15" destOrd="0" presId="urn:microsoft.com/office/officeart/2005/8/layout/bProcess4"/>
    <dgm:cxn modelId="{5CF32CC0-0C1D-4714-A7CF-685BAD9DB736}" type="presParOf" srcId="{F02BCB51-C212-4BB9-9C23-3D046FBA23EA}" destId="{BEFEB934-D66F-4412-819C-E4E395306273}" srcOrd="16" destOrd="0" presId="urn:microsoft.com/office/officeart/2005/8/layout/bProcess4"/>
    <dgm:cxn modelId="{9BE4B3CE-BE43-46C6-AA24-084A2F1B1449}" type="presParOf" srcId="{BEFEB934-D66F-4412-819C-E4E395306273}" destId="{93FEACBF-CEDB-4458-BACE-5096DD048D29}" srcOrd="0" destOrd="0" presId="urn:microsoft.com/office/officeart/2005/8/layout/bProcess4"/>
    <dgm:cxn modelId="{D1D6EAC3-0689-4891-B500-350248A4697E}" type="presParOf" srcId="{BEFEB934-D66F-4412-819C-E4E395306273}" destId="{1C80A231-65A1-449D-BB39-75AEB248E43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E42E07-0176-4AB8-8EA5-BA71C9F0FE2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3D3ADB5A-638D-417F-A974-6503D753A93C}">
      <dgm:prSet phldrT="[文本]" custT="1">
        <dgm:style>
          <a:lnRef idx="2">
            <a:schemeClr val="accent1"/>
          </a:lnRef>
          <a:fillRef idx="1">
            <a:schemeClr val="lt1"/>
          </a:fillRef>
          <a:effectRef idx="0">
            <a:schemeClr val="accent1"/>
          </a:effectRef>
          <a:fontRef idx="minor">
            <a:schemeClr val="dk1"/>
          </a:fontRef>
        </dgm:style>
      </dgm:prSet>
      <dgm:spPr/>
      <dgm:t>
        <a:bodyPr/>
        <a:lstStyle/>
        <a:p>
          <a:pPr algn="ctr"/>
          <a:r>
            <a:rPr lang="zh-CN" altLang="en-US" sz="3600" dirty="0" smtClean="0"/>
            <a:t>竞争优势分析</a:t>
          </a:r>
          <a:endParaRPr lang="en-US" altLang="zh-CN" sz="3600" dirty="0" smtClean="0"/>
        </a:p>
        <a:p>
          <a:pPr algn="l"/>
          <a:endParaRPr lang="zh-CN" altLang="en-US" sz="5000" dirty="0"/>
        </a:p>
      </dgm:t>
    </dgm:pt>
    <dgm:pt modelId="{8D745846-14A1-451F-AB38-C5F0E5E01886}" type="parTrans" cxnId="{1294F894-C089-43F4-848A-57A1CBC5B416}">
      <dgm:prSet/>
      <dgm:spPr/>
      <dgm:t>
        <a:bodyPr/>
        <a:lstStyle/>
        <a:p>
          <a:endParaRPr lang="zh-CN" altLang="en-US"/>
        </a:p>
      </dgm:t>
    </dgm:pt>
    <dgm:pt modelId="{F7C85DAA-5A8B-48D5-B245-970D81AB11CA}" type="sibTrans" cxnId="{1294F894-C089-43F4-848A-57A1CBC5B416}">
      <dgm:prSet/>
      <dgm:spPr/>
      <dgm:t>
        <a:bodyPr/>
        <a:lstStyle/>
        <a:p>
          <a:endParaRPr lang="zh-CN" altLang="en-US"/>
        </a:p>
      </dgm:t>
    </dgm:pt>
    <dgm:pt modelId="{47E37885-A766-4975-8A62-FCE1DC4D99D0}">
      <dgm:prSet phldrT="[文本]" custT="1"/>
      <dgm:spPr/>
      <dgm:t>
        <a:bodyPr/>
        <a:lstStyle/>
        <a:p>
          <a:r>
            <a:rPr lang="zh-CN" altLang="en-US" sz="1200" dirty="0" smtClean="0"/>
            <a:t>目标</a:t>
          </a:r>
          <a:endParaRPr lang="en-US" altLang="zh-CN" sz="1200" dirty="0" smtClean="0"/>
        </a:p>
        <a:p>
          <a:r>
            <a:rPr lang="zh-CN" altLang="en-US" sz="1200" dirty="0" smtClean="0"/>
            <a:t>中国特色消费购买力驱动（拒绝深度科技，例如小米），（但技术必须为核心竞争力，</a:t>
          </a:r>
          <a:r>
            <a:rPr lang="en-US" altLang="zh-CN" sz="1200" dirty="0" err="1" smtClean="0"/>
            <a:t>Alphago</a:t>
          </a:r>
          <a:r>
            <a:rPr lang="zh-CN" altLang="en-US" sz="1200" dirty="0" smtClean="0"/>
            <a:t>）</a:t>
          </a:r>
          <a:endParaRPr lang="en-US" altLang="zh-CN" sz="1200" dirty="0" smtClean="0"/>
        </a:p>
        <a:p>
          <a:r>
            <a:rPr lang="zh-CN" altLang="en-US" sz="1200" dirty="0" smtClean="0"/>
            <a:t>差异化战略，新产品、新工艺、新市场、新材料、新组织</a:t>
          </a:r>
          <a:endParaRPr lang="en-US" altLang="zh-CN" sz="1200" dirty="0" smtClean="0"/>
        </a:p>
        <a:p>
          <a:r>
            <a:rPr lang="zh-CN" altLang="en-US" sz="1200" dirty="0" smtClean="0"/>
            <a:t>传统行业缝隙，细分市场，颠覆性变革，轻巧型外骨骼产品。平衡足够的性价比和足够的应用性。精巧但不需要太高的技术。</a:t>
          </a:r>
          <a:endParaRPr lang="en-US" altLang="zh-CN" sz="1200" dirty="0" smtClean="0"/>
        </a:p>
        <a:p>
          <a:r>
            <a:rPr lang="zh-CN" altLang="en-US" sz="1200" dirty="0" smtClean="0"/>
            <a:t>服务业视角，去掉制造业思维（重资产）</a:t>
          </a:r>
          <a:endParaRPr lang="en-US" altLang="zh-CN" sz="1200" dirty="0" smtClean="0"/>
        </a:p>
        <a:p>
          <a:r>
            <a:rPr lang="en-US" altLang="zh-CN" sz="1200" dirty="0" smtClean="0"/>
            <a:t>1</a:t>
          </a:r>
          <a:r>
            <a:rPr lang="zh-CN" altLang="en-US" sz="1200" dirty="0" smtClean="0"/>
            <a:t>、跟随人工智能的技术趋势，但不引领人工智能的发展。</a:t>
          </a:r>
          <a:endParaRPr lang="en-US" altLang="zh-CN" sz="1200" dirty="0" smtClean="0"/>
        </a:p>
        <a:p>
          <a:r>
            <a:rPr lang="en-US" altLang="zh-CN" sz="1200" dirty="0" smtClean="0"/>
            <a:t>2</a:t>
          </a:r>
          <a:r>
            <a:rPr lang="zh-CN" altLang="en-US" sz="1200" dirty="0" smtClean="0"/>
            <a:t>、应用，软件、数据收集分析、控制。</a:t>
          </a:r>
          <a:endParaRPr lang="en-US" altLang="zh-CN" sz="1200" dirty="0" smtClean="0"/>
        </a:p>
        <a:p>
          <a:r>
            <a:rPr lang="en-US" altLang="zh-CN" sz="1200" dirty="0" smtClean="0"/>
            <a:t>3</a:t>
          </a:r>
          <a:r>
            <a:rPr lang="zh-CN" altLang="en-US" sz="1200" dirty="0" smtClean="0"/>
            <a:t>、以人为本、以技术为导向，利用资源，不做引领，迎合消费者，开发、集成、小米模式。</a:t>
          </a:r>
          <a:endParaRPr lang="en-US" altLang="zh-CN" sz="1200" dirty="0" smtClean="0"/>
        </a:p>
        <a:p>
          <a:endParaRPr lang="zh-CN" altLang="en-US" sz="1200" dirty="0"/>
        </a:p>
      </dgm:t>
    </dgm:pt>
    <dgm:pt modelId="{0DE6E783-9F17-417E-88F0-3B856FA6EF60}" type="parTrans" cxnId="{F291126F-E760-4373-87F1-FB12253CC762}">
      <dgm:prSet/>
      <dgm:spPr/>
      <dgm:t>
        <a:bodyPr/>
        <a:lstStyle/>
        <a:p>
          <a:endParaRPr lang="zh-CN" altLang="en-US"/>
        </a:p>
      </dgm:t>
    </dgm:pt>
    <dgm:pt modelId="{8FED8C19-D4FB-4A92-9A8E-CBC52904096C}" type="sibTrans" cxnId="{F291126F-E760-4373-87F1-FB12253CC762}">
      <dgm:prSet/>
      <dgm:spPr/>
      <dgm:t>
        <a:bodyPr/>
        <a:lstStyle/>
        <a:p>
          <a:endParaRPr lang="zh-CN" altLang="en-US"/>
        </a:p>
      </dgm:t>
    </dgm:pt>
    <dgm:pt modelId="{650CB421-4634-4B22-9101-21100B81C73A}">
      <dgm:prSet phldrT="[文本]" custT="1"/>
      <dgm:spPr/>
      <dgm:t>
        <a:bodyPr/>
        <a:lstStyle/>
        <a:p>
          <a:r>
            <a:rPr lang="zh-CN" altLang="en-US" sz="1200" dirty="0" smtClean="0"/>
            <a:t>资源、能力</a:t>
          </a:r>
          <a:endParaRPr lang="en-US" altLang="zh-CN" sz="1200" dirty="0" smtClean="0"/>
        </a:p>
        <a:p>
          <a:r>
            <a:rPr lang="zh-CN" altLang="en-US" sz="1200" dirty="0" smtClean="0"/>
            <a:t>财务资源：企业的借款能力、现金流能力</a:t>
          </a:r>
          <a:endParaRPr lang="en-US" altLang="zh-CN" sz="1200" dirty="0" smtClean="0"/>
        </a:p>
        <a:p>
          <a:r>
            <a:rPr lang="zh-CN" altLang="en-US" sz="1200" dirty="0" smtClean="0"/>
            <a:t>组织资源：管理能力和创业经验。</a:t>
          </a:r>
          <a:endParaRPr lang="en-US" altLang="zh-CN" sz="1200" dirty="0" smtClean="0"/>
        </a:p>
        <a:p>
          <a:r>
            <a:rPr lang="zh-CN" altLang="en-US" sz="1200" dirty="0" smtClean="0"/>
            <a:t>实物资源：弱、无厂房设备、获取原材料的谈判能力弱。</a:t>
          </a:r>
          <a:endParaRPr lang="en-US" altLang="zh-CN" sz="1200" dirty="0" smtClean="0"/>
        </a:p>
        <a:p>
          <a:r>
            <a:rPr lang="zh-CN" altLang="en-US" sz="1200" dirty="0" smtClean="0"/>
            <a:t>技术资源：清华资源、外部资源，包括：可应用的</a:t>
          </a:r>
          <a:r>
            <a:rPr lang="en-US" altLang="zh-CN" sz="1200" dirty="0" smtClean="0"/>
            <a:t>AI</a:t>
          </a:r>
          <a:r>
            <a:rPr lang="zh-CN" altLang="en-US" sz="1200" dirty="0" smtClean="0"/>
            <a:t>，大数据，深度学习算法等。暂时无专利、商标、版权。</a:t>
          </a:r>
          <a:endParaRPr lang="en-US" altLang="zh-CN" sz="1200" dirty="0" smtClean="0"/>
        </a:p>
        <a:p>
          <a:r>
            <a:rPr lang="zh-CN" altLang="en-US" sz="1200" dirty="0" smtClean="0"/>
            <a:t>人力资源：知识、信息、管理能力、组织惯例。     创新资源：强。   声誉资源：弱。</a:t>
          </a:r>
          <a:endParaRPr lang="en-US" altLang="zh-CN" sz="1200" dirty="0" smtClean="0"/>
        </a:p>
        <a:p>
          <a:endParaRPr lang="en-US" altLang="zh-CN" sz="1200" dirty="0" smtClean="0"/>
        </a:p>
        <a:p>
          <a:endParaRPr lang="en-US" altLang="zh-CN" sz="1200" dirty="0" smtClean="0"/>
        </a:p>
      </dgm:t>
    </dgm:pt>
    <dgm:pt modelId="{F7E4B64A-4DC3-46C5-96AA-3CB736C63C24}" type="parTrans" cxnId="{16D8C90F-C8D3-4A3F-B5BA-4C0F790C1273}">
      <dgm:prSet/>
      <dgm:spPr/>
      <dgm:t>
        <a:bodyPr/>
        <a:lstStyle/>
        <a:p>
          <a:endParaRPr lang="zh-CN" altLang="en-US"/>
        </a:p>
      </dgm:t>
    </dgm:pt>
    <dgm:pt modelId="{0AD44CC4-CC7E-4950-8ABA-9D0CDEFB79FE}" type="sibTrans" cxnId="{16D8C90F-C8D3-4A3F-B5BA-4C0F790C1273}">
      <dgm:prSet/>
      <dgm:spPr/>
      <dgm:t>
        <a:bodyPr/>
        <a:lstStyle/>
        <a:p>
          <a:endParaRPr lang="zh-CN" altLang="en-US"/>
        </a:p>
      </dgm:t>
    </dgm:pt>
    <dgm:pt modelId="{7219436C-5A8A-4F00-9ABC-CAA1105B617E}">
      <dgm:prSet phldrT="[文本]" custT="1"/>
      <dgm:spPr/>
      <dgm:t>
        <a:bodyPr/>
        <a:lstStyle/>
        <a:p>
          <a:r>
            <a:rPr lang="zh-CN" altLang="en-US" sz="1600" dirty="0" smtClean="0"/>
            <a:t>匹配  团队组建</a:t>
          </a:r>
          <a:endParaRPr lang="en-US" altLang="zh-CN" sz="1600" dirty="0" smtClean="0"/>
        </a:p>
        <a:p>
          <a:r>
            <a:rPr lang="zh-CN" altLang="en-US" sz="1600" dirty="0" smtClean="0"/>
            <a:t>技术开发、供应链（采购、物流）、运营管理、销售、财务、人力资源</a:t>
          </a:r>
          <a:endParaRPr lang="en-US" altLang="zh-CN" sz="1600" dirty="0" smtClean="0"/>
        </a:p>
      </dgm:t>
    </dgm:pt>
    <dgm:pt modelId="{F51620C2-AF43-4B15-9F38-80E044EC3194}" type="parTrans" cxnId="{DDE1D5BB-7E66-4734-8FE9-9DB66FD12988}">
      <dgm:prSet/>
      <dgm:spPr/>
      <dgm:t>
        <a:bodyPr/>
        <a:lstStyle/>
        <a:p>
          <a:endParaRPr lang="zh-CN" altLang="en-US"/>
        </a:p>
      </dgm:t>
    </dgm:pt>
    <dgm:pt modelId="{F1C0E92B-6291-4011-B7D1-B5E21D668BA4}" type="sibTrans" cxnId="{DDE1D5BB-7E66-4734-8FE9-9DB66FD12988}">
      <dgm:prSet/>
      <dgm:spPr/>
      <dgm:t>
        <a:bodyPr/>
        <a:lstStyle/>
        <a:p>
          <a:endParaRPr lang="zh-CN" altLang="en-US"/>
        </a:p>
      </dgm:t>
    </dgm:pt>
    <dgm:pt modelId="{1E7F2BC6-4166-4CC1-AE89-39EDF7508723}" type="pres">
      <dgm:prSet presAssocID="{ACE42E07-0176-4AB8-8EA5-BA71C9F0FE28}" presName="vert0" presStyleCnt="0">
        <dgm:presLayoutVars>
          <dgm:dir/>
          <dgm:animOne val="branch"/>
          <dgm:animLvl val="lvl"/>
        </dgm:presLayoutVars>
      </dgm:prSet>
      <dgm:spPr/>
      <dgm:t>
        <a:bodyPr/>
        <a:lstStyle/>
        <a:p>
          <a:endParaRPr lang="zh-CN" altLang="en-US"/>
        </a:p>
      </dgm:t>
    </dgm:pt>
    <dgm:pt modelId="{E789D11B-7A50-4391-8243-1F3378C527E2}" type="pres">
      <dgm:prSet presAssocID="{3D3ADB5A-638D-417F-A974-6503D753A93C}" presName="thickLine" presStyleLbl="alignNode1" presStyleIdx="0" presStyleCnt="1"/>
      <dgm:spPr/>
    </dgm:pt>
    <dgm:pt modelId="{90EA5818-B72A-4AC3-BDA0-B6FC1D7EC0DC}" type="pres">
      <dgm:prSet presAssocID="{3D3ADB5A-638D-417F-A974-6503D753A93C}" presName="horz1" presStyleCnt="0"/>
      <dgm:spPr/>
    </dgm:pt>
    <dgm:pt modelId="{D43381A0-A8D8-4F43-B23A-39FD0C17E291}" type="pres">
      <dgm:prSet presAssocID="{3D3ADB5A-638D-417F-A974-6503D753A93C}" presName="tx1" presStyleLbl="revTx" presStyleIdx="0" presStyleCnt="4" custScaleX="57633"/>
      <dgm:spPr/>
      <dgm:t>
        <a:bodyPr/>
        <a:lstStyle/>
        <a:p>
          <a:endParaRPr lang="zh-CN" altLang="en-US"/>
        </a:p>
      </dgm:t>
    </dgm:pt>
    <dgm:pt modelId="{52999159-9597-4C7D-9EB8-EA1E72AC23E0}" type="pres">
      <dgm:prSet presAssocID="{3D3ADB5A-638D-417F-A974-6503D753A93C}" presName="vert1" presStyleCnt="0"/>
      <dgm:spPr/>
    </dgm:pt>
    <dgm:pt modelId="{D5E95D92-4CD7-4BA0-A3BE-AD7E3B6728DB}" type="pres">
      <dgm:prSet presAssocID="{47E37885-A766-4975-8A62-FCE1DC4D99D0}" presName="vertSpace2a" presStyleCnt="0"/>
      <dgm:spPr/>
    </dgm:pt>
    <dgm:pt modelId="{695074DF-D82C-44D1-888D-0C818C12F062}" type="pres">
      <dgm:prSet presAssocID="{47E37885-A766-4975-8A62-FCE1DC4D99D0}" presName="horz2" presStyleCnt="0"/>
      <dgm:spPr/>
    </dgm:pt>
    <dgm:pt modelId="{8834B1DE-12F9-4739-953C-16C90F7EA07D}" type="pres">
      <dgm:prSet presAssocID="{47E37885-A766-4975-8A62-FCE1DC4D99D0}" presName="horzSpace2" presStyleCnt="0"/>
      <dgm:spPr/>
    </dgm:pt>
    <dgm:pt modelId="{EDA6EB90-A7DA-4F6B-9E59-493AE6D8CE02}" type="pres">
      <dgm:prSet presAssocID="{47E37885-A766-4975-8A62-FCE1DC4D99D0}" presName="tx2" presStyleLbl="revTx" presStyleIdx="1" presStyleCnt="4"/>
      <dgm:spPr/>
      <dgm:t>
        <a:bodyPr/>
        <a:lstStyle/>
        <a:p>
          <a:endParaRPr lang="zh-CN" altLang="en-US"/>
        </a:p>
      </dgm:t>
    </dgm:pt>
    <dgm:pt modelId="{C6B18F8A-04C2-4165-99E6-B08E938D25E8}" type="pres">
      <dgm:prSet presAssocID="{47E37885-A766-4975-8A62-FCE1DC4D99D0}" presName="vert2" presStyleCnt="0"/>
      <dgm:spPr/>
    </dgm:pt>
    <dgm:pt modelId="{8A6E04D7-08FA-44D9-A783-8E2934D6155C}" type="pres">
      <dgm:prSet presAssocID="{47E37885-A766-4975-8A62-FCE1DC4D99D0}" presName="thinLine2b" presStyleLbl="callout" presStyleIdx="0" presStyleCnt="3"/>
      <dgm:spPr/>
    </dgm:pt>
    <dgm:pt modelId="{0AEA85AD-E7C9-4E66-B22E-26435869C01C}" type="pres">
      <dgm:prSet presAssocID="{47E37885-A766-4975-8A62-FCE1DC4D99D0}" presName="vertSpace2b" presStyleCnt="0"/>
      <dgm:spPr/>
    </dgm:pt>
    <dgm:pt modelId="{0395E20B-C434-45CD-AC80-15386635B9AB}" type="pres">
      <dgm:prSet presAssocID="{650CB421-4634-4B22-9101-21100B81C73A}" presName="horz2" presStyleCnt="0"/>
      <dgm:spPr/>
    </dgm:pt>
    <dgm:pt modelId="{DBD4CDA9-25C9-4D8F-89B8-D925B6B02C3B}" type="pres">
      <dgm:prSet presAssocID="{650CB421-4634-4B22-9101-21100B81C73A}" presName="horzSpace2" presStyleCnt="0"/>
      <dgm:spPr/>
    </dgm:pt>
    <dgm:pt modelId="{7E419326-E856-4DA3-A380-41761F0A09DD}" type="pres">
      <dgm:prSet presAssocID="{650CB421-4634-4B22-9101-21100B81C73A}" presName="tx2" presStyleLbl="revTx" presStyleIdx="2" presStyleCnt="4" custScaleY="70167"/>
      <dgm:spPr/>
      <dgm:t>
        <a:bodyPr/>
        <a:lstStyle/>
        <a:p>
          <a:endParaRPr lang="zh-CN" altLang="en-US"/>
        </a:p>
      </dgm:t>
    </dgm:pt>
    <dgm:pt modelId="{69068781-1BD0-423B-B982-DFD89AC2C515}" type="pres">
      <dgm:prSet presAssocID="{650CB421-4634-4B22-9101-21100B81C73A}" presName="vert2" presStyleCnt="0"/>
      <dgm:spPr/>
    </dgm:pt>
    <dgm:pt modelId="{492D9116-B3F0-4458-A509-7233FA2C1ABE}" type="pres">
      <dgm:prSet presAssocID="{650CB421-4634-4B22-9101-21100B81C73A}" presName="thinLine2b" presStyleLbl="callout" presStyleIdx="1" presStyleCnt="3"/>
      <dgm:spPr/>
    </dgm:pt>
    <dgm:pt modelId="{E46BE2B7-CE78-446E-A4D0-E011B44995C6}" type="pres">
      <dgm:prSet presAssocID="{650CB421-4634-4B22-9101-21100B81C73A}" presName="vertSpace2b" presStyleCnt="0"/>
      <dgm:spPr/>
    </dgm:pt>
    <dgm:pt modelId="{E092F310-8FE2-4FAE-ABFB-B4C2CFCAFC23}" type="pres">
      <dgm:prSet presAssocID="{7219436C-5A8A-4F00-9ABC-CAA1105B617E}" presName="horz2" presStyleCnt="0"/>
      <dgm:spPr/>
    </dgm:pt>
    <dgm:pt modelId="{5528D0DC-092B-4594-9861-04299B522910}" type="pres">
      <dgm:prSet presAssocID="{7219436C-5A8A-4F00-9ABC-CAA1105B617E}" presName="horzSpace2" presStyleCnt="0"/>
      <dgm:spPr/>
    </dgm:pt>
    <dgm:pt modelId="{D8A55766-A8F1-42AA-86B4-3D4486DF28CB}" type="pres">
      <dgm:prSet presAssocID="{7219436C-5A8A-4F00-9ABC-CAA1105B617E}" presName="tx2" presStyleLbl="revTx" presStyleIdx="3" presStyleCnt="4" custScaleX="115535" custScaleY="33847" custLinFactNeighborX="-596" custLinFactNeighborY="-1399"/>
      <dgm:spPr/>
      <dgm:t>
        <a:bodyPr/>
        <a:lstStyle/>
        <a:p>
          <a:endParaRPr lang="zh-CN" altLang="en-US"/>
        </a:p>
      </dgm:t>
    </dgm:pt>
    <dgm:pt modelId="{114435B1-586A-4F2C-90C7-AE8E19A7D3C8}" type="pres">
      <dgm:prSet presAssocID="{7219436C-5A8A-4F00-9ABC-CAA1105B617E}" presName="vert2" presStyleCnt="0"/>
      <dgm:spPr/>
    </dgm:pt>
    <dgm:pt modelId="{7CA27525-EC0B-4DBF-AC43-62DAB27BAA07}" type="pres">
      <dgm:prSet presAssocID="{7219436C-5A8A-4F00-9ABC-CAA1105B617E}" presName="thinLine2b" presStyleLbl="callout" presStyleIdx="2" presStyleCnt="3"/>
      <dgm:spPr/>
    </dgm:pt>
    <dgm:pt modelId="{49000F11-1518-49A7-837C-59BB9B3AED99}" type="pres">
      <dgm:prSet presAssocID="{7219436C-5A8A-4F00-9ABC-CAA1105B617E}" presName="vertSpace2b" presStyleCnt="0"/>
      <dgm:spPr/>
    </dgm:pt>
  </dgm:ptLst>
  <dgm:cxnLst>
    <dgm:cxn modelId="{16D8C90F-C8D3-4A3F-B5BA-4C0F790C1273}" srcId="{3D3ADB5A-638D-417F-A974-6503D753A93C}" destId="{650CB421-4634-4B22-9101-21100B81C73A}" srcOrd="1" destOrd="0" parTransId="{F7E4B64A-4DC3-46C5-96AA-3CB736C63C24}" sibTransId="{0AD44CC4-CC7E-4950-8ABA-9D0CDEFB79FE}"/>
    <dgm:cxn modelId="{F291126F-E760-4373-87F1-FB12253CC762}" srcId="{3D3ADB5A-638D-417F-A974-6503D753A93C}" destId="{47E37885-A766-4975-8A62-FCE1DC4D99D0}" srcOrd="0" destOrd="0" parTransId="{0DE6E783-9F17-417E-88F0-3B856FA6EF60}" sibTransId="{8FED8C19-D4FB-4A92-9A8E-CBC52904096C}"/>
    <dgm:cxn modelId="{E40A9068-61BC-471C-8069-BBE64D1ED5FE}" type="presOf" srcId="{3D3ADB5A-638D-417F-A974-6503D753A93C}" destId="{D43381A0-A8D8-4F43-B23A-39FD0C17E291}" srcOrd="0" destOrd="0" presId="urn:microsoft.com/office/officeart/2008/layout/LinedList"/>
    <dgm:cxn modelId="{DDE1D5BB-7E66-4734-8FE9-9DB66FD12988}" srcId="{3D3ADB5A-638D-417F-A974-6503D753A93C}" destId="{7219436C-5A8A-4F00-9ABC-CAA1105B617E}" srcOrd="2" destOrd="0" parTransId="{F51620C2-AF43-4B15-9F38-80E044EC3194}" sibTransId="{F1C0E92B-6291-4011-B7D1-B5E21D668BA4}"/>
    <dgm:cxn modelId="{1294F894-C089-43F4-848A-57A1CBC5B416}" srcId="{ACE42E07-0176-4AB8-8EA5-BA71C9F0FE28}" destId="{3D3ADB5A-638D-417F-A974-6503D753A93C}" srcOrd="0" destOrd="0" parTransId="{8D745846-14A1-451F-AB38-C5F0E5E01886}" sibTransId="{F7C85DAA-5A8B-48D5-B245-970D81AB11CA}"/>
    <dgm:cxn modelId="{96510502-A9E1-426D-B309-8260BB6B2A78}" type="presOf" srcId="{7219436C-5A8A-4F00-9ABC-CAA1105B617E}" destId="{D8A55766-A8F1-42AA-86B4-3D4486DF28CB}" srcOrd="0" destOrd="0" presId="urn:microsoft.com/office/officeart/2008/layout/LinedList"/>
    <dgm:cxn modelId="{6186C9E7-61F7-4701-B491-324CDE70ADFD}" type="presOf" srcId="{47E37885-A766-4975-8A62-FCE1DC4D99D0}" destId="{EDA6EB90-A7DA-4F6B-9E59-493AE6D8CE02}" srcOrd="0" destOrd="0" presId="urn:microsoft.com/office/officeart/2008/layout/LinedList"/>
    <dgm:cxn modelId="{DE5B6914-DF91-4709-A420-CD9BE7F75A17}" type="presOf" srcId="{650CB421-4634-4B22-9101-21100B81C73A}" destId="{7E419326-E856-4DA3-A380-41761F0A09DD}" srcOrd="0" destOrd="0" presId="urn:microsoft.com/office/officeart/2008/layout/LinedList"/>
    <dgm:cxn modelId="{B1005F5A-7A76-47D3-B6E1-DBFEF42F60FB}" type="presOf" srcId="{ACE42E07-0176-4AB8-8EA5-BA71C9F0FE28}" destId="{1E7F2BC6-4166-4CC1-AE89-39EDF7508723}" srcOrd="0" destOrd="0" presId="urn:microsoft.com/office/officeart/2008/layout/LinedList"/>
    <dgm:cxn modelId="{69AC564D-E1BF-40C0-93AC-9CAF3A418FE0}" type="presParOf" srcId="{1E7F2BC6-4166-4CC1-AE89-39EDF7508723}" destId="{E789D11B-7A50-4391-8243-1F3378C527E2}" srcOrd="0" destOrd="0" presId="urn:microsoft.com/office/officeart/2008/layout/LinedList"/>
    <dgm:cxn modelId="{009BA76E-0954-4ACA-9059-9C81FBE3812C}" type="presParOf" srcId="{1E7F2BC6-4166-4CC1-AE89-39EDF7508723}" destId="{90EA5818-B72A-4AC3-BDA0-B6FC1D7EC0DC}" srcOrd="1" destOrd="0" presId="urn:microsoft.com/office/officeart/2008/layout/LinedList"/>
    <dgm:cxn modelId="{E4CABD4C-1550-466D-821A-458F125922B7}" type="presParOf" srcId="{90EA5818-B72A-4AC3-BDA0-B6FC1D7EC0DC}" destId="{D43381A0-A8D8-4F43-B23A-39FD0C17E291}" srcOrd="0" destOrd="0" presId="urn:microsoft.com/office/officeart/2008/layout/LinedList"/>
    <dgm:cxn modelId="{AABEC7F4-A97C-43CD-B37E-256BAFFE249E}" type="presParOf" srcId="{90EA5818-B72A-4AC3-BDA0-B6FC1D7EC0DC}" destId="{52999159-9597-4C7D-9EB8-EA1E72AC23E0}" srcOrd="1" destOrd="0" presId="urn:microsoft.com/office/officeart/2008/layout/LinedList"/>
    <dgm:cxn modelId="{18EF54F4-91EF-422E-82BE-E64255BB4588}" type="presParOf" srcId="{52999159-9597-4C7D-9EB8-EA1E72AC23E0}" destId="{D5E95D92-4CD7-4BA0-A3BE-AD7E3B6728DB}" srcOrd="0" destOrd="0" presId="urn:microsoft.com/office/officeart/2008/layout/LinedList"/>
    <dgm:cxn modelId="{4D00D67B-8CDD-4FFB-B914-F94D2F57565A}" type="presParOf" srcId="{52999159-9597-4C7D-9EB8-EA1E72AC23E0}" destId="{695074DF-D82C-44D1-888D-0C818C12F062}" srcOrd="1" destOrd="0" presId="urn:microsoft.com/office/officeart/2008/layout/LinedList"/>
    <dgm:cxn modelId="{84195EC1-3A78-46FE-8914-243B30EFAB01}" type="presParOf" srcId="{695074DF-D82C-44D1-888D-0C818C12F062}" destId="{8834B1DE-12F9-4739-953C-16C90F7EA07D}" srcOrd="0" destOrd="0" presId="urn:microsoft.com/office/officeart/2008/layout/LinedList"/>
    <dgm:cxn modelId="{C6625865-FE66-452B-B6C4-15D737612952}" type="presParOf" srcId="{695074DF-D82C-44D1-888D-0C818C12F062}" destId="{EDA6EB90-A7DA-4F6B-9E59-493AE6D8CE02}" srcOrd="1" destOrd="0" presId="urn:microsoft.com/office/officeart/2008/layout/LinedList"/>
    <dgm:cxn modelId="{C13CCAD1-4C4C-4C4A-8034-219BBA05CC8D}" type="presParOf" srcId="{695074DF-D82C-44D1-888D-0C818C12F062}" destId="{C6B18F8A-04C2-4165-99E6-B08E938D25E8}" srcOrd="2" destOrd="0" presId="urn:microsoft.com/office/officeart/2008/layout/LinedList"/>
    <dgm:cxn modelId="{20B4211D-9E18-4321-B044-56824082A05D}" type="presParOf" srcId="{52999159-9597-4C7D-9EB8-EA1E72AC23E0}" destId="{8A6E04D7-08FA-44D9-A783-8E2934D6155C}" srcOrd="2" destOrd="0" presId="urn:microsoft.com/office/officeart/2008/layout/LinedList"/>
    <dgm:cxn modelId="{CD419E71-B4E5-4519-89C0-3F965E222B09}" type="presParOf" srcId="{52999159-9597-4C7D-9EB8-EA1E72AC23E0}" destId="{0AEA85AD-E7C9-4E66-B22E-26435869C01C}" srcOrd="3" destOrd="0" presId="urn:microsoft.com/office/officeart/2008/layout/LinedList"/>
    <dgm:cxn modelId="{81DB6D4A-467B-47B8-8AD0-0BAFC02ECB82}" type="presParOf" srcId="{52999159-9597-4C7D-9EB8-EA1E72AC23E0}" destId="{0395E20B-C434-45CD-AC80-15386635B9AB}" srcOrd="4" destOrd="0" presId="urn:microsoft.com/office/officeart/2008/layout/LinedList"/>
    <dgm:cxn modelId="{C63A86AA-6DEE-4177-BDC3-EC40F8AF5DA8}" type="presParOf" srcId="{0395E20B-C434-45CD-AC80-15386635B9AB}" destId="{DBD4CDA9-25C9-4D8F-89B8-D925B6B02C3B}" srcOrd="0" destOrd="0" presId="urn:microsoft.com/office/officeart/2008/layout/LinedList"/>
    <dgm:cxn modelId="{86A37BF6-71E1-4FC5-AB87-DEBD70B6B529}" type="presParOf" srcId="{0395E20B-C434-45CD-AC80-15386635B9AB}" destId="{7E419326-E856-4DA3-A380-41761F0A09DD}" srcOrd="1" destOrd="0" presId="urn:microsoft.com/office/officeart/2008/layout/LinedList"/>
    <dgm:cxn modelId="{64B4ABEA-FBA6-47BE-B3A8-B48272F0128A}" type="presParOf" srcId="{0395E20B-C434-45CD-AC80-15386635B9AB}" destId="{69068781-1BD0-423B-B982-DFD89AC2C515}" srcOrd="2" destOrd="0" presId="urn:microsoft.com/office/officeart/2008/layout/LinedList"/>
    <dgm:cxn modelId="{8E439D1D-933D-40EC-A8D7-3C5554DD9663}" type="presParOf" srcId="{52999159-9597-4C7D-9EB8-EA1E72AC23E0}" destId="{492D9116-B3F0-4458-A509-7233FA2C1ABE}" srcOrd="5" destOrd="0" presId="urn:microsoft.com/office/officeart/2008/layout/LinedList"/>
    <dgm:cxn modelId="{701AC232-960B-43DC-B678-E0632A080E09}" type="presParOf" srcId="{52999159-9597-4C7D-9EB8-EA1E72AC23E0}" destId="{E46BE2B7-CE78-446E-A4D0-E011B44995C6}" srcOrd="6" destOrd="0" presId="urn:microsoft.com/office/officeart/2008/layout/LinedList"/>
    <dgm:cxn modelId="{DC8E3F72-9B31-4681-B83F-0635B2980590}" type="presParOf" srcId="{52999159-9597-4C7D-9EB8-EA1E72AC23E0}" destId="{E092F310-8FE2-4FAE-ABFB-B4C2CFCAFC23}" srcOrd="7" destOrd="0" presId="urn:microsoft.com/office/officeart/2008/layout/LinedList"/>
    <dgm:cxn modelId="{C9D87BDC-943E-4B4E-B11F-5A749D9862BD}" type="presParOf" srcId="{E092F310-8FE2-4FAE-ABFB-B4C2CFCAFC23}" destId="{5528D0DC-092B-4594-9861-04299B522910}" srcOrd="0" destOrd="0" presId="urn:microsoft.com/office/officeart/2008/layout/LinedList"/>
    <dgm:cxn modelId="{F85EB563-E387-47A3-BC0C-0A703712381F}" type="presParOf" srcId="{E092F310-8FE2-4FAE-ABFB-B4C2CFCAFC23}" destId="{D8A55766-A8F1-42AA-86B4-3D4486DF28CB}" srcOrd="1" destOrd="0" presId="urn:microsoft.com/office/officeart/2008/layout/LinedList"/>
    <dgm:cxn modelId="{55B39C57-224C-4CCE-8F08-83C910B5F8F8}" type="presParOf" srcId="{E092F310-8FE2-4FAE-ABFB-B4C2CFCAFC23}" destId="{114435B1-586A-4F2C-90C7-AE8E19A7D3C8}" srcOrd="2" destOrd="0" presId="urn:microsoft.com/office/officeart/2008/layout/LinedList"/>
    <dgm:cxn modelId="{A2335B32-54A9-49CA-8BB5-7FCC5A576A7E}" type="presParOf" srcId="{52999159-9597-4C7D-9EB8-EA1E72AC23E0}" destId="{7CA27525-EC0B-4DBF-AC43-62DAB27BAA07}" srcOrd="8" destOrd="0" presId="urn:microsoft.com/office/officeart/2008/layout/LinedList"/>
    <dgm:cxn modelId="{796D603F-BB90-40A2-95E0-162E15B5E57B}" type="presParOf" srcId="{52999159-9597-4C7D-9EB8-EA1E72AC23E0}" destId="{49000F11-1518-49A7-837C-59BB9B3AED99}"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5CD6EF-A179-402C-9D14-4B95CDCF9EB3}" type="doc">
      <dgm:prSet loTypeId="urn:microsoft.com/office/officeart/2005/8/layout/cycle6" loCatId="relationship" qsTypeId="urn:microsoft.com/office/officeart/2005/8/quickstyle/simple2" qsCatId="simple" csTypeId="urn:microsoft.com/office/officeart/2005/8/colors/accent1_1" csCatId="accent1" phldr="1"/>
      <dgm:spPr/>
      <dgm:t>
        <a:bodyPr/>
        <a:lstStyle/>
        <a:p>
          <a:endParaRPr lang="zh-CN" altLang="en-US"/>
        </a:p>
      </dgm:t>
    </dgm:pt>
    <dgm:pt modelId="{B046B429-9929-4865-9A2E-AC1037905089}">
      <dgm:prSet phldrT="[文本]" custT="1"/>
      <dgm:spPr/>
      <dgm:t>
        <a:bodyPr/>
        <a:lstStyle/>
        <a:p>
          <a:r>
            <a:rPr lang="zh-CN" altLang="en-US" sz="1400" dirty="0" smtClean="0"/>
            <a:t>与现有竞争对手的竞争：客户忠诚度</a:t>
          </a:r>
          <a:endParaRPr lang="zh-CN" altLang="en-US" sz="1400" dirty="0"/>
        </a:p>
      </dgm:t>
    </dgm:pt>
    <dgm:pt modelId="{10224CAB-9EAE-446A-81B7-59B6512865A0}" type="parTrans" cxnId="{2B21F5F4-BCBC-4D26-A63C-1B938E32E0B5}">
      <dgm:prSet/>
      <dgm:spPr/>
      <dgm:t>
        <a:bodyPr/>
        <a:lstStyle/>
        <a:p>
          <a:endParaRPr lang="zh-CN" altLang="en-US"/>
        </a:p>
      </dgm:t>
    </dgm:pt>
    <dgm:pt modelId="{B409321F-DD11-40A2-9475-F8E89BE60F5E}" type="sibTrans" cxnId="{2B21F5F4-BCBC-4D26-A63C-1B938E32E0B5}">
      <dgm:prSet/>
      <dgm:spPr/>
      <dgm:t>
        <a:bodyPr/>
        <a:lstStyle/>
        <a:p>
          <a:endParaRPr lang="zh-CN" altLang="en-US" sz="1400"/>
        </a:p>
      </dgm:t>
    </dgm:pt>
    <dgm:pt modelId="{A66B14B5-BDE3-4874-AE29-1F1C639B6679}">
      <dgm:prSet phldrT="[文本]" custT="1"/>
      <dgm:spPr/>
      <dgm:t>
        <a:bodyPr/>
        <a:lstStyle/>
        <a:p>
          <a:r>
            <a:rPr lang="zh-CN" altLang="en-US" sz="1400" dirty="0" smtClean="0"/>
            <a:t>供应商的议价能力：高质量供应商，价格高，转移到买方</a:t>
          </a:r>
          <a:endParaRPr lang="zh-CN" altLang="en-US" sz="1400" dirty="0"/>
        </a:p>
      </dgm:t>
    </dgm:pt>
    <dgm:pt modelId="{86808B71-7316-47E1-8B14-648C20DF266D}" type="parTrans" cxnId="{750EBF3E-CA14-4015-A20E-53ECB154D8CC}">
      <dgm:prSet/>
      <dgm:spPr/>
      <dgm:t>
        <a:bodyPr/>
        <a:lstStyle/>
        <a:p>
          <a:endParaRPr lang="zh-CN" altLang="en-US"/>
        </a:p>
      </dgm:t>
    </dgm:pt>
    <dgm:pt modelId="{530A5726-BC55-4350-BE15-1AE7645070AE}" type="sibTrans" cxnId="{750EBF3E-CA14-4015-A20E-53ECB154D8CC}">
      <dgm:prSet/>
      <dgm:spPr/>
      <dgm:t>
        <a:bodyPr/>
        <a:lstStyle/>
        <a:p>
          <a:endParaRPr lang="zh-CN" altLang="en-US" sz="1400"/>
        </a:p>
      </dgm:t>
    </dgm:pt>
    <dgm:pt modelId="{0BDCB1E0-8074-40C4-A6CD-6F1CA16B8BCF}">
      <dgm:prSet phldrT="[文本]" custT="1"/>
      <dgm:spPr/>
      <dgm:t>
        <a:bodyPr/>
        <a:lstStyle/>
        <a:p>
          <a:r>
            <a:rPr lang="zh-CN" altLang="en-US" sz="1400" dirty="0" smtClean="0"/>
            <a:t>替代产品</a:t>
          </a:r>
          <a:endParaRPr lang="en-US" altLang="zh-CN" sz="1400" dirty="0" smtClean="0"/>
        </a:p>
        <a:p>
          <a:r>
            <a:rPr lang="zh-CN" altLang="en-US" sz="1400" dirty="0" smtClean="0"/>
            <a:t>抵御替代品</a:t>
          </a:r>
          <a:endParaRPr lang="zh-CN" altLang="en-US" sz="1400" dirty="0"/>
        </a:p>
      </dgm:t>
    </dgm:pt>
    <dgm:pt modelId="{73A89DBA-9812-429F-8B2C-2FD737575A67}" type="parTrans" cxnId="{4C7EF5C2-EEC7-4FAF-A13C-464EB69F1589}">
      <dgm:prSet/>
      <dgm:spPr/>
      <dgm:t>
        <a:bodyPr/>
        <a:lstStyle/>
        <a:p>
          <a:endParaRPr lang="zh-CN" altLang="en-US"/>
        </a:p>
      </dgm:t>
    </dgm:pt>
    <dgm:pt modelId="{8FF9921A-A779-4830-BF35-FAF3DB86226E}" type="sibTrans" cxnId="{4C7EF5C2-EEC7-4FAF-A13C-464EB69F1589}">
      <dgm:prSet/>
      <dgm:spPr/>
      <dgm:t>
        <a:bodyPr/>
        <a:lstStyle/>
        <a:p>
          <a:endParaRPr lang="zh-CN" altLang="en-US" sz="1400"/>
        </a:p>
      </dgm:t>
    </dgm:pt>
    <dgm:pt modelId="{EEA1FD1F-A1DD-4FD0-911A-0914706023DA}">
      <dgm:prSet phldrT="[文本]" custT="1"/>
      <dgm:spPr/>
      <dgm:t>
        <a:bodyPr/>
        <a:lstStyle/>
        <a:p>
          <a:r>
            <a:rPr lang="zh-CN" altLang="en-US" sz="1400" dirty="0" smtClean="0"/>
            <a:t>潜在进入者</a:t>
          </a:r>
          <a:endParaRPr lang="en-US" altLang="zh-CN" sz="1400" dirty="0" smtClean="0"/>
        </a:p>
        <a:p>
          <a:r>
            <a:rPr lang="zh-CN" altLang="en-US" sz="1400" dirty="0" smtClean="0"/>
            <a:t>壁垒：客户忠诚度、客服差异化产品的独特性</a:t>
          </a:r>
          <a:endParaRPr lang="zh-CN" altLang="en-US" sz="1400" dirty="0"/>
        </a:p>
      </dgm:t>
    </dgm:pt>
    <dgm:pt modelId="{310242DE-44A5-433E-B962-D589253076A3}" type="parTrans" cxnId="{AD5AE6D5-4792-4E4E-A843-D42683FB987A}">
      <dgm:prSet/>
      <dgm:spPr/>
      <dgm:t>
        <a:bodyPr/>
        <a:lstStyle/>
        <a:p>
          <a:endParaRPr lang="zh-CN" altLang="en-US"/>
        </a:p>
      </dgm:t>
    </dgm:pt>
    <dgm:pt modelId="{A4868784-1034-421E-8622-0702DE67161F}" type="sibTrans" cxnId="{AD5AE6D5-4792-4E4E-A843-D42683FB987A}">
      <dgm:prSet/>
      <dgm:spPr/>
      <dgm:t>
        <a:bodyPr/>
        <a:lstStyle/>
        <a:p>
          <a:endParaRPr lang="zh-CN" altLang="en-US" sz="1400"/>
        </a:p>
      </dgm:t>
    </dgm:pt>
    <dgm:pt modelId="{B50DA8D6-7FEE-4AD2-B3FA-E8679DBBD2D6}">
      <dgm:prSet phldrT="[文本]" custT="1"/>
      <dgm:spPr/>
      <dgm:t>
        <a:bodyPr/>
        <a:lstStyle/>
        <a:p>
          <a:r>
            <a:rPr lang="zh-CN" altLang="en-US" sz="1400" dirty="0" smtClean="0"/>
            <a:t>客户的议价能力：降低客户对价格上涨的敏感度</a:t>
          </a:r>
          <a:endParaRPr lang="zh-CN" altLang="en-US" sz="1400" dirty="0"/>
        </a:p>
      </dgm:t>
    </dgm:pt>
    <dgm:pt modelId="{09E99F28-D991-4CC3-9906-40537C3BE0C3}" type="parTrans" cxnId="{3A442050-07AC-474A-A09D-A0A313AAAB69}">
      <dgm:prSet/>
      <dgm:spPr/>
      <dgm:t>
        <a:bodyPr/>
        <a:lstStyle/>
        <a:p>
          <a:endParaRPr lang="zh-CN" altLang="en-US"/>
        </a:p>
      </dgm:t>
    </dgm:pt>
    <dgm:pt modelId="{6F653395-5111-49FA-9447-36B06A8B2936}" type="sibTrans" cxnId="{3A442050-07AC-474A-A09D-A0A313AAAB69}">
      <dgm:prSet/>
      <dgm:spPr/>
      <dgm:t>
        <a:bodyPr/>
        <a:lstStyle/>
        <a:p>
          <a:endParaRPr lang="zh-CN" altLang="en-US" sz="1400"/>
        </a:p>
      </dgm:t>
    </dgm:pt>
    <dgm:pt modelId="{2D53A62B-32BC-49AE-BC87-E06CC6C7858D}" type="pres">
      <dgm:prSet presAssocID="{CD5CD6EF-A179-402C-9D14-4B95CDCF9EB3}" presName="cycle" presStyleCnt="0">
        <dgm:presLayoutVars>
          <dgm:dir/>
          <dgm:resizeHandles val="exact"/>
        </dgm:presLayoutVars>
      </dgm:prSet>
      <dgm:spPr/>
      <dgm:t>
        <a:bodyPr/>
        <a:lstStyle/>
        <a:p>
          <a:endParaRPr lang="zh-CN" altLang="en-US"/>
        </a:p>
      </dgm:t>
    </dgm:pt>
    <dgm:pt modelId="{50C53DEC-0B83-474C-B62D-6802D9E0B467}" type="pres">
      <dgm:prSet presAssocID="{B046B429-9929-4865-9A2E-AC1037905089}" presName="node" presStyleLbl="node1" presStyleIdx="0" presStyleCnt="5">
        <dgm:presLayoutVars>
          <dgm:bulletEnabled val="1"/>
        </dgm:presLayoutVars>
      </dgm:prSet>
      <dgm:spPr/>
      <dgm:t>
        <a:bodyPr/>
        <a:lstStyle/>
        <a:p>
          <a:endParaRPr lang="zh-CN" altLang="en-US"/>
        </a:p>
      </dgm:t>
    </dgm:pt>
    <dgm:pt modelId="{238AF04A-D6BF-4D50-827D-A387843BDC03}" type="pres">
      <dgm:prSet presAssocID="{B046B429-9929-4865-9A2E-AC1037905089}" presName="spNode" presStyleCnt="0"/>
      <dgm:spPr/>
      <dgm:t>
        <a:bodyPr/>
        <a:lstStyle/>
        <a:p>
          <a:endParaRPr lang="zh-CN" altLang="en-US"/>
        </a:p>
      </dgm:t>
    </dgm:pt>
    <dgm:pt modelId="{037135D2-0304-46D1-9E49-3B7FE2795BF2}" type="pres">
      <dgm:prSet presAssocID="{B409321F-DD11-40A2-9475-F8E89BE60F5E}" presName="sibTrans" presStyleLbl="sibTrans1D1" presStyleIdx="0" presStyleCnt="5"/>
      <dgm:spPr/>
      <dgm:t>
        <a:bodyPr/>
        <a:lstStyle/>
        <a:p>
          <a:endParaRPr lang="zh-CN" altLang="en-US"/>
        </a:p>
      </dgm:t>
    </dgm:pt>
    <dgm:pt modelId="{0306A805-458E-464E-B7A0-5685E8B92739}" type="pres">
      <dgm:prSet presAssocID="{A66B14B5-BDE3-4874-AE29-1F1C639B6679}" presName="node" presStyleLbl="node1" presStyleIdx="1" presStyleCnt="5">
        <dgm:presLayoutVars>
          <dgm:bulletEnabled val="1"/>
        </dgm:presLayoutVars>
      </dgm:prSet>
      <dgm:spPr/>
      <dgm:t>
        <a:bodyPr/>
        <a:lstStyle/>
        <a:p>
          <a:endParaRPr lang="zh-CN" altLang="en-US"/>
        </a:p>
      </dgm:t>
    </dgm:pt>
    <dgm:pt modelId="{ED43BB8E-B8A5-46C1-96BB-0BF273A1C2DF}" type="pres">
      <dgm:prSet presAssocID="{A66B14B5-BDE3-4874-AE29-1F1C639B6679}" presName="spNode" presStyleCnt="0"/>
      <dgm:spPr/>
      <dgm:t>
        <a:bodyPr/>
        <a:lstStyle/>
        <a:p>
          <a:endParaRPr lang="zh-CN" altLang="en-US"/>
        </a:p>
      </dgm:t>
    </dgm:pt>
    <dgm:pt modelId="{BB9A2E34-A638-4A67-9B90-DDA61F6B437D}" type="pres">
      <dgm:prSet presAssocID="{530A5726-BC55-4350-BE15-1AE7645070AE}" presName="sibTrans" presStyleLbl="sibTrans1D1" presStyleIdx="1" presStyleCnt="5"/>
      <dgm:spPr/>
      <dgm:t>
        <a:bodyPr/>
        <a:lstStyle/>
        <a:p>
          <a:endParaRPr lang="zh-CN" altLang="en-US"/>
        </a:p>
      </dgm:t>
    </dgm:pt>
    <dgm:pt modelId="{AE72BF10-D758-4E5C-AA49-214B671EFDA9}" type="pres">
      <dgm:prSet presAssocID="{0BDCB1E0-8074-40C4-A6CD-6F1CA16B8BCF}" presName="node" presStyleLbl="node1" presStyleIdx="2" presStyleCnt="5">
        <dgm:presLayoutVars>
          <dgm:bulletEnabled val="1"/>
        </dgm:presLayoutVars>
      </dgm:prSet>
      <dgm:spPr/>
      <dgm:t>
        <a:bodyPr/>
        <a:lstStyle/>
        <a:p>
          <a:endParaRPr lang="zh-CN" altLang="en-US"/>
        </a:p>
      </dgm:t>
    </dgm:pt>
    <dgm:pt modelId="{AF007B72-C00A-4F5E-B9F6-F691CBF394AB}" type="pres">
      <dgm:prSet presAssocID="{0BDCB1E0-8074-40C4-A6CD-6F1CA16B8BCF}" presName="spNode" presStyleCnt="0"/>
      <dgm:spPr/>
      <dgm:t>
        <a:bodyPr/>
        <a:lstStyle/>
        <a:p>
          <a:endParaRPr lang="zh-CN" altLang="en-US"/>
        </a:p>
      </dgm:t>
    </dgm:pt>
    <dgm:pt modelId="{3E30F0D4-BF9C-4ADE-89A7-EA2AE1D1E435}" type="pres">
      <dgm:prSet presAssocID="{8FF9921A-A779-4830-BF35-FAF3DB86226E}" presName="sibTrans" presStyleLbl="sibTrans1D1" presStyleIdx="2" presStyleCnt="5"/>
      <dgm:spPr/>
      <dgm:t>
        <a:bodyPr/>
        <a:lstStyle/>
        <a:p>
          <a:endParaRPr lang="zh-CN" altLang="en-US"/>
        </a:p>
      </dgm:t>
    </dgm:pt>
    <dgm:pt modelId="{AC244150-8061-4063-9B3B-313F03CC303D}" type="pres">
      <dgm:prSet presAssocID="{EEA1FD1F-A1DD-4FD0-911A-0914706023DA}" presName="node" presStyleLbl="node1" presStyleIdx="3" presStyleCnt="5" custRadScaleRad="100696" custRadScaleInc="-1197">
        <dgm:presLayoutVars>
          <dgm:bulletEnabled val="1"/>
        </dgm:presLayoutVars>
      </dgm:prSet>
      <dgm:spPr/>
      <dgm:t>
        <a:bodyPr/>
        <a:lstStyle/>
        <a:p>
          <a:endParaRPr lang="zh-CN" altLang="en-US"/>
        </a:p>
      </dgm:t>
    </dgm:pt>
    <dgm:pt modelId="{3DED0F13-AB0D-4F48-8089-EF38BB123F29}" type="pres">
      <dgm:prSet presAssocID="{EEA1FD1F-A1DD-4FD0-911A-0914706023DA}" presName="spNode" presStyleCnt="0"/>
      <dgm:spPr/>
      <dgm:t>
        <a:bodyPr/>
        <a:lstStyle/>
        <a:p>
          <a:endParaRPr lang="zh-CN" altLang="en-US"/>
        </a:p>
      </dgm:t>
    </dgm:pt>
    <dgm:pt modelId="{DDD17FF2-BDA5-4643-89FF-0A82ECDBF3C0}" type="pres">
      <dgm:prSet presAssocID="{A4868784-1034-421E-8622-0702DE67161F}" presName="sibTrans" presStyleLbl="sibTrans1D1" presStyleIdx="3" presStyleCnt="5"/>
      <dgm:spPr/>
      <dgm:t>
        <a:bodyPr/>
        <a:lstStyle/>
        <a:p>
          <a:endParaRPr lang="zh-CN" altLang="en-US"/>
        </a:p>
      </dgm:t>
    </dgm:pt>
    <dgm:pt modelId="{2D18DFA3-3022-41CE-A35A-C9F8F02B8D35}" type="pres">
      <dgm:prSet presAssocID="{B50DA8D6-7FEE-4AD2-B3FA-E8679DBBD2D6}" presName="node" presStyleLbl="node1" presStyleIdx="4" presStyleCnt="5">
        <dgm:presLayoutVars>
          <dgm:bulletEnabled val="1"/>
        </dgm:presLayoutVars>
      </dgm:prSet>
      <dgm:spPr/>
      <dgm:t>
        <a:bodyPr/>
        <a:lstStyle/>
        <a:p>
          <a:endParaRPr lang="zh-CN" altLang="en-US"/>
        </a:p>
      </dgm:t>
    </dgm:pt>
    <dgm:pt modelId="{3DA16305-DD96-46E4-BB90-38E005C6D5DF}" type="pres">
      <dgm:prSet presAssocID="{B50DA8D6-7FEE-4AD2-B3FA-E8679DBBD2D6}" presName="spNode" presStyleCnt="0"/>
      <dgm:spPr/>
      <dgm:t>
        <a:bodyPr/>
        <a:lstStyle/>
        <a:p>
          <a:endParaRPr lang="zh-CN" altLang="en-US"/>
        </a:p>
      </dgm:t>
    </dgm:pt>
    <dgm:pt modelId="{5AAA7D1E-A90F-4D5F-AF9F-CBFEF3D01341}" type="pres">
      <dgm:prSet presAssocID="{6F653395-5111-49FA-9447-36B06A8B2936}" presName="sibTrans" presStyleLbl="sibTrans1D1" presStyleIdx="4" presStyleCnt="5"/>
      <dgm:spPr/>
      <dgm:t>
        <a:bodyPr/>
        <a:lstStyle/>
        <a:p>
          <a:endParaRPr lang="zh-CN" altLang="en-US"/>
        </a:p>
      </dgm:t>
    </dgm:pt>
  </dgm:ptLst>
  <dgm:cxnLst>
    <dgm:cxn modelId="{0F25A85F-19AF-45F1-81C2-0FB1603B29C1}" type="presOf" srcId="{530A5726-BC55-4350-BE15-1AE7645070AE}" destId="{BB9A2E34-A638-4A67-9B90-DDA61F6B437D}" srcOrd="0" destOrd="0" presId="urn:microsoft.com/office/officeart/2005/8/layout/cycle6"/>
    <dgm:cxn modelId="{750EBF3E-CA14-4015-A20E-53ECB154D8CC}" srcId="{CD5CD6EF-A179-402C-9D14-4B95CDCF9EB3}" destId="{A66B14B5-BDE3-4874-AE29-1F1C639B6679}" srcOrd="1" destOrd="0" parTransId="{86808B71-7316-47E1-8B14-648C20DF266D}" sibTransId="{530A5726-BC55-4350-BE15-1AE7645070AE}"/>
    <dgm:cxn modelId="{1F9003F2-653A-4551-83ED-3D24521774FF}" type="presOf" srcId="{B409321F-DD11-40A2-9475-F8E89BE60F5E}" destId="{037135D2-0304-46D1-9E49-3B7FE2795BF2}" srcOrd="0" destOrd="0" presId="urn:microsoft.com/office/officeart/2005/8/layout/cycle6"/>
    <dgm:cxn modelId="{E74F5EB1-912B-4418-B64B-4C4A72703292}" type="presOf" srcId="{EEA1FD1F-A1DD-4FD0-911A-0914706023DA}" destId="{AC244150-8061-4063-9B3B-313F03CC303D}" srcOrd="0" destOrd="0" presId="urn:microsoft.com/office/officeart/2005/8/layout/cycle6"/>
    <dgm:cxn modelId="{A8575A6D-EEBE-4CC5-A219-89211CDE4639}" type="presOf" srcId="{A66B14B5-BDE3-4874-AE29-1F1C639B6679}" destId="{0306A805-458E-464E-B7A0-5685E8B92739}" srcOrd="0" destOrd="0" presId="urn:microsoft.com/office/officeart/2005/8/layout/cycle6"/>
    <dgm:cxn modelId="{660CE8FB-038F-4E1B-A338-A96C873EAF8D}" type="presOf" srcId="{A4868784-1034-421E-8622-0702DE67161F}" destId="{DDD17FF2-BDA5-4643-89FF-0A82ECDBF3C0}" srcOrd="0" destOrd="0" presId="urn:microsoft.com/office/officeart/2005/8/layout/cycle6"/>
    <dgm:cxn modelId="{1433CBF5-03A3-4967-A3D9-F3E8F2194601}" type="presOf" srcId="{B50DA8D6-7FEE-4AD2-B3FA-E8679DBBD2D6}" destId="{2D18DFA3-3022-41CE-A35A-C9F8F02B8D35}" srcOrd="0" destOrd="0" presId="urn:microsoft.com/office/officeart/2005/8/layout/cycle6"/>
    <dgm:cxn modelId="{2B21F5F4-BCBC-4D26-A63C-1B938E32E0B5}" srcId="{CD5CD6EF-A179-402C-9D14-4B95CDCF9EB3}" destId="{B046B429-9929-4865-9A2E-AC1037905089}" srcOrd="0" destOrd="0" parTransId="{10224CAB-9EAE-446A-81B7-59B6512865A0}" sibTransId="{B409321F-DD11-40A2-9475-F8E89BE60F5E}"/>
    <dgm:cxn modelId="{AD5AE6D5-4792-4E4E-A843-D42683FB987A}" srcId="{CD5CD6EF-A179-402C-9D14-4B95CDCF9EB3}" destId="{EEA1FD1F-A1DD-4FD0-911A-0914706023DA}" srcOrd="3" destOrd="0" parTransId="{310242DE-44A5-433E-B962-D589253076A3}" sibTransId="{A4868784-1034-421E-8622-0702DE67161F}"/>
    <dgm:cxn modelId="{0769855D-A803-4103-BDA0-470C8642EB2E}" type="presOf" srcId="{8FF9921A-A779-4830-BF35-FAF3DB86226E}" destId="{3E30F0D4-BF9C-4ADE-89A7-EA2AE1D1E435}" srcOrd="0" destOrd="0" presId="urn:microsoft.com/office/officeart/2005/8/layout/cycle6"/>
    <dgm:cxn modelId="{142881C3-A2FA-4A90-A22B-4DEA78ABB831}" type="presOf" srcId="{0BDCB1E0-8074-40C4-A6CD-6F1CA16B8BCF}" destId="{AE72BF10-D758-4E5C-AA49-214B671EFDA9}" srcOrd="0" destOrd="0" presId="urn:microsoft.com/office/officeart/2005/8/layout/cycle6"/>
    <dgm:cxn modelId="{46239D48-DA45-4061-9D95-00474E53FA19}" type="presOf" srcId="{CD5CD6EF-A179-402C-9D14-4B95CDCF9EB3}" destId="{2D53A62B-32BC-49AE-BC87-E06CC6C7858D}" srcOrd="0" destOrd="0" presId="urn:microsoft.com/office/officeart/2005/8/layout/cycle6"/>
    <dgm:cxn modelId="{C99E0295-0EA5-406D-9C98-FC4C0E4D17AD}" type="presOf" srcId="{B046B429-9929-4865-9A2E-AC1037905089}" destId="{50C53DEC-0B83-474C-B62D-6802D9E0B467}" srcOrd="0" destOrd="0" presId="urn:microsoft.com/office/officeart/2005/8/layout/cycle6"/>
    <dgm:cxn modelId="{4C7EF5C2-EEC7-4FAF-A13C-464EB69F1589}" srcId="{CD5CD6EF-A179-402C-9D14-4B95CDCF9EB3}" destId="{0BDCB1E0-8074-40C4-A6CD-6F1CA16B8BCF}" srcOrd="2" destOrd="0" parTransId="{73A89DBA-9812-429F-8B2C-2FD737575A67}" sibTransId="{8FF9921A-A779-4830-BF35-FAF3DB86226E}"/>
    <dgm:cxn modelId="{D0D54FB9-CD3C-4423-891E-4271735E44C7}" type="presOf" srcId="{6F653395-5111-49FA-9447-36B06A8B2936}" destId="{5AAA7D1E-A90F-4D5F-AF9F-CBFEF3D01341}" srcOrd="0" destOrd="0" presId="urn:microsoft.com/office/officeart/2005/8/layout/cycle6"/>
    <dgm:cxn modelId="{3A442050-07AC-474A-A09D-A0A313AAAB69}" srcId="{CD5CD6EF-A179-402C-9D14-4B95CDCF9EB3}" destId="{B50DA8D6-7FEE-4AD2-B3FA-E8679DBBD2D6}" srcOrd="4" destOrd="0" parTransId="{09E99F28-D991-4CC3-9906-40537C3BE0C3}" sibTransId="{6F653395-5111-49FA-9447-36B06A8B2936}"/>
    <dgm:cxn modelId="{0B47280C-6D23-4AAD-839B-E6F563845899}" type="presParOf" srcId="{2D53A62B-32BC-49AE-BC87-E06CC6C7858D}" destId="{50C53DEC-0B83-474C-B62D-6802D9E0B467}" srcOrd="0" destOrd="0" presId="urn:microsoft.com/office/officeart/2005/8/layout/cycle6"/>
    <dgm:cxn modelId="{AE5E80A8-F9C0-4BB1-8207-8C5FE5C1A973}" type="presParOf" srcId="{2D53A62B-32BC-49AE-BC87-E06CC6C7858D}" destId="{238AF04A-D6BF-4D50-827D-A387843BDC03}" srcOrd="1" destOrd="0" presId="urn:microsoft.com/office/officeart/2005/8/layout/cycle6"/>
    <dgm:cxn modelId="{2BC076F8-A973-4E42-BC70-9E3C0D9AB653}" type="presParOf" srcId="{2D53A62B-32BC-49AE-BC87-E06CC6C7858D}" destId="{037135D2-0304-46D1-9E49-3B7FE2795BF2}" srcOrd="2" destOrd="0" presId="urn:microsoft.com/office/officeart/2005/8/layout/cycle6"/>
    <dgm:cxn modelId="{229AFCF8-084F-4A5A-B6AC-C7C5C9E92D12}" type="presParOf" srcId="{2D53A62B-32BC-49AE-BC87-E06CC6C7858D}" destId="{0306A805-458E-464E-B7A0-5685E8B92739}" srcOrd="3" destOrd="0" presId="urn:microsoft.com/office/officeart/2005/8/layout/cycle6"/>
    <dgm:cxn modelId="{A5F468F0-F13C-4969-B327-6146CF61F980}" type="presParOf" srcId="{2D53A62B-32BC-49AE-BC87-E06CC6C7858D}" destId="{ED43BB8E-B8A5-46C1-96BB-0BF273A1C2DF}" srcOrd="4" destOrd="0" presId="urn:microsoft.com/office/officeart/2005/8/layout/cycle6"/>
    <dgm:cxn modelId="{2756FC54-CA3D-4F73-A321-48F5A43EE571}" type="presParOf" srcId="{2D53A62B-32BC-49AE-BC87-E06CC6C7858D}" destId="{BB9A2E34-A638-4A67-9B90-DDA61F6B437D}" srcOrd="5" destOrd="0" presId="urn:microsoft.com/office/officeart/2005/8/layout/cycle6"/>
    <dgm:cxn modelId="{250C8487-ADF3-451A-844D-A75CCD673E41}" type="presParOf" srcId="{2D53A62B-32BC-49AE-BC87-E06CC6C7858D}" destId="{AE72BF10-D758-4E5C-AA49-214B671EFDA9}" srcOrd="6" destOrd="0" presId="urn:microsoft.com/office/officeart/2005/8/layout/cycle6"/>
    <dgm:cxn modelId="{AC8F8717-BC54-49FA-9E88-7AEC3E6AA4F9}" type="presParOf" srcId="{2D53A62B-32BC-49AE-BC87-E06CC6C7858D}" destId="{AF007B72-C00A-4F5E-B9F6-F691CBF394AB}" srcOrd="7" destOrd="0" presId="urn:microsoft.com/office/officeart/2005/8/layout/cycle6"/>
    <dgm:cxn modelId="{C46A1F2C-8BE5-4918-BBBA-E6B2E2FB3EA2}" type="presParOf" srcId="{2D53A62B-32BC-49AE-BC87-E06CC6C7858D}" destId="{3E30F0D4-BF9C-4ADE-89A7-EA2AE1D1E435}" srcOrd="8" destOrd="0" presId="urn:microsoft.com/office/officeart/2005/8/layout/cycle6"/>
    <dgm:cxn modelId="{FEEF0AEE-5EE0-4E65-B71B-8A8A86D2CABA}" type="presParOf" srcId="{2D53A62B-32BC-49AE-BC87-E06CC6C7858D}" destId="{AC244150-8061-4063-9B3B-313F03CC303D}" srcOrd="9" destOrd="0" presId="urn:microsoft.com/office/officeart/2005/8/layout/cycle6"/>
    <dgm:cxn modelId="{CEF5DC05-FACA-4973-A726-C8F98129C54A}" type="presParOf" srcId="{2D53A62B-32BC-49AE-BC87-E06CC6C7858D}" destId="{3DED0F13-AB0D-4F48-8089-EF38BB123F29}" srcOrd="10" destOrd="0" presId="urn:microsoft.com/office/officeart/2005/8/layout/cycle6"/>
    <dgm:cxn modelId="{00B59387-E843-48ED-B6DA-6386DC8C75AD}" type="presParOf" srcId="{2D53A62B-32BC-49AE-BC87-E06CC6C7858D}" destId="{DDD17FF2-BDA5-4643-89FF-0A82ECDBF3C0}" srcOrd="11" destOrd="0" presId="urn:microsoft.com/office/officeart/2005/8/layout/cycle6"/>
    <dgm:cxn modelId="{6E19265A-FB8A-4076-B236-D95534140335}" type="presParOf" srcId="{2D53A62B-32BC-49AE-BC87-E06CC6C7858D}" destId="{2D18DFA3-3022-41CE-A35A-C9F8F02B8D35}" srcOrd="12" destOrd="0" presId="urn:microsoft.com/office/officeart/2005/8/layout/cycle6"/>
    <dgm:cxn modelId="{107537AF-660D-4168-9F55-8D886B462AD0}" type="presParOf" srcId="{2D53A62B-32BC-49AE-BC87-E06CC6C7858D}" destId="{3DA16305-DD96-46E4-BB90-38E005C6D5DF}" srcOrd="13" destOrd="0" presId="urn:microsoft.com/office/officeart/2005/8/layout/cycle6"/>
    <dgm:cxn modelId="{42ADF942-9981-408D-80BE-C8667F8AD7B9}" type="presParOf" srcId="{2D53A62B-32BC-49AE-BC87-E06CC6C7858D}" destId="{5AAA7D1E-A90F-4D5F-AF9F-CBFEF3D01341}"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AFE45-3A59-439B-B9E1-7E256C045480}">
      <dsp:nvSpPr>
        <dsp:cNvPr id="0" name=""/>
        <dsp:cNvSpPr/>
      </dsp:nvSpPr>
      <dsp:spPr>
        <a:xfrm rot="5400000">
          <a:off x="274067" y="1060344"/>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D6F4067-F3B1-4F67-B53A-DDBF5A81D963}">
      <dsp:nvSpPr>
        <dsp:cNvPr id="0" name=""/>
        <dsp:cNvSpPr/>
      </dsp:nvSpPr>
      <dsp:spPr>
        <a:xfrm>
          <a:off x="654602" y="231"/>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年龄：</a:t>
          </a:r>
          <a:r>
            <a:rPr lang="en-US" altLang="zh-CN" sz="1400" kern="1200" dirty="0" smtClean="0"/>
            <a:t>70</a:t>
          </a:r>
          <a:r>
            <a:rPr lang="zh-CN" altLang="en-US" sz="1400" kern="1200" dirty="0" smtClean="0"/>
            <a:t>、</a:t>
          </a:r>
          <a:r>
            <a:rPr lang="en-US" altLang="zh-CN" sz="1400" kern="1200" dirty="0" smtClean="0"/>
            <a:t>80</a:t>
          </a:r>
          <a:r>
            <a:rPr lang="zh-CN" altLang="en-US" sz="1400" kern="1200" dirty="0" smtClean="0"/>
            <a:t>、</a:t>
          </a:r>
          <a:r>
            <a:rPr lang="en-US" altLang="zh-CN" sz="1400" kern="1200" dirty="0" smtClean="0"/>
            <a:t>90</a:t>
          </a:r>
          <a:r>
            <a:rPr lang="zh-CN" altLang="en-US" sz="1400" kern="1200" dirty="0" smtClean="0"/>
            <a:t>、</a:t>
          </a:r>
          <a:r>
            <a:rPr lang="en-US" altLang="zh-CN" sz="1400" kern="1200" dirty="0" smtClean="0"/>
            <a:t>00</a:t>
          </a:r>
          <a:r>
            <a:rPr lang="zh-CN" altLang="en-US" sz="1400" kern="1200" dirty="0" smtClean="0"/>
            <a:t>后。</a:t>
          </a:r>
          <a:endParaRPr lang="en-US" altLang="zh-CN" sz="1400" kern="1200" dirty="0" smtClean="0"/>
        </a:p>
        <a:p>
          <a:pPr lvl="0" algn="ctr" defTabSz="622300">
            <a:lnSpc>
              <a:spcPct val="90000"/>
            </a:lnSpc>
            <a:spcBef>
              <a:spcPct val="0"/>
            </a:spcBef>
            <a:spcAft>
              <a:spcPct val="35000"/>
            </a:spcAft>
          </a:pPr>
          <a:r>
            <a:rPr lang="zh-CN" altLang="en-US" sz="1400" kern="1200" dirty="0" smtClean="0"/>
            <a:t>收入：中产</a:t>
          </a:r>
          <a:endParaRPr lang="en-US" altLang="zh-CN" sz="1400" kern="1200" dirty="0" smtClean="0"/>
        </a:p>
        <a:p>
          <a:pPr lvl="0" algn="ctr" defTabSz="622300">
            <a:lnSpc>
              <a:spcPct val="90000"/>
            </a:lnSpc>
            <a:spcBef>
              <a:spcPct val="0"/>
            </a:spcBef>
            <a:spcAft>
              <a:spcPct val="35000"/>
            </a:spcAft>
          </a:pPr>
          <a:r>
            <a:rPr lang="zh-CN" altLang="en-US" sz="1400" kern="1200" dirty="0" smtClean="0"/>
            <a:t>有车</a:t>
          </a:r>
          <a:endParaRPr lang="en-US" altLang="zh-CN" sz="1400" kern="1200" dirty="0" smtClean="0"/>
        </a:p>
      </dsp:txBody>
      <dsp:txXfrm>
        <a:off x="693666" y="39295"/>
        <a:ext cx="2144771" cy="1255611"/>
      </dsp:txXfrm>
    </dsp:sp>
    <dsp:sp modelId="{0AB77E64-FA7C-4C77-B8AE-C38E0F02003A}">
      <dsp:nvSpPr>
        <dsp:cNvPr id="0" name=""/>
        <dsp:cNvSpPr/>
      </dsp:nvSpPr>
      <dsp:spPr>
        <a:xfrm rot="5400000">
          <a:off x="274067" y="2727519"/>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E60C63C-2DAB-439F-9A0F-29FA30D6B9B6}">
      <dsp:nvSpPr>
        <dsp:cNvPr id="0" name=""/>
        <dsp:cNvSpPr/>
      </dsp:nvSpPr>
      <dsp:spPr>
        <a:xfrm>
          <a:off x="654602" y="1667405"/>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社会经济因素：中产阶层、</a:t>
          </a:r>
          <a:r>
            <a:rPr lang="en-US" altLang="zh-CN" sz="1400" kern="1200" dirty="0" smtClean="0"/>
            <a:t>20~45</a:t>
          </a:r>
          <a:r>
            <a:rPr lang="zh-CN" altLang="en-US" sz="1400" kern="1200" dirty="0" smtClean="0"/>
            <a:t>岁之间。</a:t>
          </a:r>
          <a:endParaRPr lang="zh-CN" altLang="en-US" sz="1400" kern="1200" dirty="0"/>
        </a:p>
      </dsp:txBody>
      <dsp:txXfrm>
        <a:off x="693666" y="1706469"/>
        <a:ext cx="2144771" cy="1255611"/>
      </dsp:txXfrm>
    </dsp:sp>
    <dsp:sp modelId="{9569346C-B1D1-4759-BF12-569F6DCDAC44}">
      <dsp:nvSpPr>
        <dsp:cNvPr id="0" name=""/>
        <dsp:cNvSpPr/>
      </dsp:nvSpPr>
      <dsp:spPr>
        <a:xfrm>
          <a:off x="1107654" y="3561106"/>
          <a:ext cx="2947983"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EEF713F-508A-476F-88F7-4F233F4EBF2E}">
      <dsp:nvSpPr>
        <dsp:cNvPr id="0" name=""/>
        <dsp:cNvSpPr/>
      </dsp:nvSpPr>
      <dsp:spPr>
        <a:xfrm>
          <a:off x="654602" y="3334580"/>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一线城市、经济中心、工作生活节奏快</a:t>
          </a:r>
          <a:endParaRPr lang="zh-CN" altLang="en-US" sz="1400" kern="1200" dirty="0"/>
        </a:p>
      </dsp:txBody>
      <dsp:txXfrm>
        <a:off x="693666" y="3373644"/>
        <a:ext cx="2144771" cy="1255611"/>
      </dsp:txXfrm>
    </dsp:sp>
    <dsp:sp modelId="{E9F5E7E5-344C-411E-868B-B3BD69C27B02}">
      <dsp:nvSpPr>
        <dsp:cNvPr id="0" name=""/>
        <dsp:cNvSpPr/>
      </dsp:nvSpPr>
      <dsp:spPr>
        <a:xfrm rot="16200000">
          <a:off x="3230523" y="2727519"/>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FA496A6-911F-4298-91FD-C300CA101AA1}">
      <dsp:nvSpPr>
        <dsp:cNvPr id="0" name=""/>
        <dsp:cNvSpPr/>
      </dsp:nvSpPr>
      <dsp:spPr>
        <a:xfrm>
          <a:off x="3611057" y="3334580"/>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消费模式：共享经济、年轻人用量大。</a:t>
          </a:r>
          <a:endParaRPr lang="zh-CN" altLang="en-US" sz="1400" kern="1200" dirty="0"/>
        </a:p>
      </dsp:txBody>
      <dsp:txXfrm>
        <a:off x="3650121" y="3373644"/>
        <a:ext cx="2144771" cy="1255611"/>
      </dsp:txXfrm>
    </dsp:sp>
    <dsp:sp modelId="{40E354A8-A7B0-467D-B83B-970CD65D613C}">
      <dsp:nvSpPr>
        <dsp:cNvPr id="0" name=""/>
        <dsp:cNvSpPr/>
      </dsp:nvSpPr>
      <dsp:spPr>
        <a:xfrm rot="16200000">
          <a:off x="3230523" y="1060344"/>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3AABEB1-C86D-4D98-A3A3-9FCCEEC21A12}">
      <dsp:nvSpPr>
        <dsp:cNvPr id="0" name=""/>
        <dsp:cNvSpPr/>
      </dsp:nvSpPr>
      <dsp:spPr>
        <a:xfrm>
          <a:off x="3611057" y="1667405"/>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营销模式：直销或与</a:t>
          </a:r>
          <a:r>
            <a:rPr lang="en-US" altLang="zh-CN" sz="1400" kern="1200" dirty="0" smtClean="0"/>
            <a:t>B</a:t>
          </a:r>
          <a:r>
            <a:rPr lang="zh-CN" altLang="en-US" sz="1400" kern="1200" dirty="0" smtClean="0"/>
            <a:t>合作</a:t>
          </a:r>
          <a:endParaRPr lang="en-US" altLang="zh-CN" sz="1400" kern="1200" dirty="0" smtClean="0"/>
        </a:p>
      </dsp:txBody>
      <dsp:txXfrm>
        <a:off x="3650121" y="1706469"/>
        <a:ext cx="2144771" cy="1255611"/>
      </dsp:txXfrm>
    </dsp:sp>
    <dsp:sp modelId="{37C883A8-AAD7-4B88-9494-D4109F3E0F2C}">
      <dsp:nvSpPr>
        <dsp:cNvPr id="0" name=""/>
        <dsp:cNvSpPr/>
      </dsp:nvSpPr>
      <dsp:spPr>
        <a:xfrm>
          <a:off x="4064110" y="226757"/>
          <a:ext cx="2947983"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C5A7EDE-6225-416B-B1EF-F80C923D07B1}">
      <dsp:nvSpPr>
        <dsp:cNvPr id="0" name=""/>
        <dsp:cNvSpPr/>
      </dsp:nvSpPr>
      <dsp:spPr>
        <a:xfrm>
          <a:off x="3611057" y="231"/>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心理因素：生活方式、个性特征</a:t>
          </a:r>
          <a:endParaRPr lang="zh-CN" altLang="en-US" sz="1400" kern="1200" dirty="0"/>
        </a:p>
      </dsp:txBody>
      <dsp:txXfrm>
        <a:off x="3650121" y="39295"/>
        <a:ext cx="2144771" cy="1255611"/>
      </dsp:txXfrm>
    </dsp:sp>
    <dsp:sp modelId="{76CFB037-5CB9-4A80-AB93-2AE8AD39DF03}">
      <dsp:nvSpPr>
        <dsp:cNvPr id="0" name=""/>
        <dsp:cNvSpPr/>
      </dsp:nvSpPr>
      <dsp:spPr>
        <a:xfrm rot="5400000">
          <a:off x="6186979" y="1060344"/>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46FA3D7-11E5-4220-B3E0-FA0199994009}">
      <dsp:nvSpPr>
        <dsp:cNvPr id="0" name=""/>
        <dsp:cNvSpPr/>
      </dsp:nvSpPr>
      <dsp:spPr>
        <a:xfrm>
          <a:off x="6567513" y="231"/>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屌丝经济、低成本</a:t>
          </a:r>
          <a:endParaRPr lang="zh-CN" altLang="en-US" sz="1400" kern="1200" dirty="0"/>
        </a:p>
      </dsp:txBody>
      <dsp:txXfrm>
        <a:off x="6606577" y="39295"/>
        <a:ext cx="2144771" cy="1255611"/>
      </dsp:txXfrm>
    </dsp:sp>
    <dsp:sp modelId="{25268CA2-38F6-4D79-B619-D63C81A64F8F}">
      <dsp:nvSpPr>
        <dsp:cNvPr id="0" name=""/>
        <dsp:cNvSpPr/>
      </dsp:nvSpPr>
      <dsp:spPr>
        <a:xfrm rot="5400000">
          <a:off x="6186979" y="2727519"/>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5C1C928-B26B-42C6-88CE-2B629F6CE96D}">
      <dsp:nvSpPr>
        <dsp:cNvPr id="0" name=""/>
        <dsp:cNvSpPr/>
      </dsp:nvSpPr>
      <dsp:spPr>
        <a:xfrm>
          <a:off x="6567513" y="1667405"/>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黑科技</a:t>
          </a:r>
          <a:endParaRPr lang="zh-CN" altLang="en-US" sz="1400" kern="1200" dirty="0"/>
        </a:p>
      </dsp:txBody>
      <dsp:txXfrm>
        <a:off x="6606577" y="1706469"/>
        <a:ext cx="2144771" cy="1255611"/>
      </dsp:txXfrm>
    </dsp:sp>
    <dsp:sp modelId="{1C80A231-65A1-449D-BB39-75AEB248E435}">
      <dsp:nvSpPr>
        <dsp:cNvPr id="0" name=""/>
        <dsp:cNvSpPr/>
      </dsp:nvSpPr>
      <dsp:spPr>
        <a:xfrm>
          <a:off x="6567513" y="3334580"/>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大数据、</a:t>
          </a:r>
          <a:r>
            <a:rPr lang="en-US" altLang="zh-CN" sz="1400" kern="1200" dirty="0" smtClean="0"/>
            <a:t>AI</a:t>
          </a:r>
          <a:r>
            <a:rPr lang="zh-CN" altLang="en-US" sz="1400" kern="1200" dirty="0" smtClean="0"/>
            <a:t>、深度学习</a:t>
          </a:r>
          <a:endParaRPr lang="zh-CN" altLang="en-US" sz="1400" kern="1200" dirty="0"/>
        </a:p>
      </dsp:txBody>
      <dsp:txXfrm>
        <a:off x="6606577" y="3373644"/>
        <a:ext cx="2144771" cy="1255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9D11B-7A50-4391-8243-1F3378C527E2}">
      <dsp:nvSpPr>
        <dsp:cNvPr id="0" name=""/>
        <dsp:cNvSpPr/>
      </dsp:nvSpPr>
      <dsp:spPr>
        <a:xfrm>
          <a:off x="0" y="3125"/>
          <a:ext cx="97857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381A0-A8D8-4F43-B23A-39FD0C17E291}">
      <dsp:nvSpPr>
        <dsp:cNvPr id="0" name=""/>
        <dsp:cNvSpPr/>
      </dsp:nvSpPr>
      <dsp:spPr>
        <a:xfrm>
          <a:off x="0" y="3125"/>
          <a:ext cx="1087211" cy="639454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7160" tIns="137160" rIns="137160" bIns="137160" numCol="1" spcCol="1270" anchor="t" anchorCtr="0">
          <a:noAutofit/>
        </a:bodyPr>
        <a:lstStyle/>
        <a:p>
          <a:pPr lvl="0" algn="ctr" defTabSz="1600200">
            <a:lnSpc>
              <a:spcPct val="90000"/>
            </a:lnSpc>
            <a:spcBef>
              <a:spcPct val="0"/>
            </a:spcBef>
            <a:spcAft>
              <a:spcPct val="35000"/>
            </a:spcAft>
          </a:pPr>
          <a:r>
            <a:rPr lang="zh-CN" altLang="en-US" sz="3600" kern="1200" dirty="0" smtClean="0"/>
            <a:t>竞争优势分析</a:t>
          </a:r>
          <a:endParaRPr lang="en-US" altLang="zh-CN" sz="3600" kern="1200" dirty="0" smtClean="0"/>
        </a:p>
        <a:p>
          <a:pPr lvl="0" algn="l" defTabSz="1600200">
            <a:lnSpc>
              <a:spcPct val="90000"/>
            </a:lnSpc>
            <a:spcBef>
              <a:spcPct val="0"/>
            </a:spcBef>
            <a:spcAft>
              <a:spcPct val="35000"/>
            </a:spcAft>
          </a:pPr>
          <a:endParaRPr lang="zh-CN" altLang="en-US" sz="5000" kern="1200" dirty="0"/>
        </a:p>
      </dsp:txBody>
      <dsp:txXfrm>
        <a:off x="0" y="3125"/>
        <a:ext cx="1087211" cy="6394549"/>
      </dsp:txXfrm>
    </dsp:sp>
    <dsp:sp modelId="{EDA6EB90-A7DA-4F6B-9E59-493AE6D8CE02}">
      <dsp:nvSpPr>
        <dsp:cNvPr id="0" name=""/>
        <dsp:cNvSpPr/>
      </dsp:nvSpPr>
      <dsp:spPr>
        <a:xfrm>
          <a:off x="1228694" y="145816"/>
          <a:ext cx="7404273" cy="285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zh-CN" altLang="en-US" sz="1200" kern="1200" dirty="0" smtClean="0"/>
            <a:t>目标</a:t>
          </a:r>
          <a:endParaRPr lang="en-US" altLang="zh-CN" sz="1200" kern="1200" dirty="0" smtClean="0"/>
        </a:p>
        <a:p>
          <a:pPr lvl="0" algn="l" defTabSz="533400">
            <a:lnSpc>
              <a:spcPct val="90000"/>
            </a:lnSpc>
            <a:spcBef>
              <a:spcPct val="0"/>
            </a:spcBef>
            <a:spcAft>
              <a:spcPct val="35000"/>
            </a:spcAft>
          </a:pPr>
          <a:r>
            <a:rPr lang="zh-CN" altLang="en-US" sz="1200" kern="1200" dirty="0" smtClean="0"/>
            <a:t>中国特色消费购买力驱动（拒绝深度科技，例如小米），（但技术必须为核心竞争力，</a:t>
          </a:r>
          <a:r>
            <a:rPr lang="en-US" altLang="zh-CN" sz="1200" kern="1200" dirty="0" err="1" smtClean="0"/>
            <a:t>Alphago</a:t>
          </a:r>
          <a:r>
            <a:rPr lang="zh-CN" altLang="en-US" sz="1200" kern="1200" dirty="0" smtClean="0"/>
            <a:t>）</a:t>
          </a:r>
          <a:endParaRPr lang="en-US" altLang="zh-CN" sz="1200" kern="1200" dirty="0" smtClean="0"/>
        </a:p>
        <a:p>
          <a:pPr lvl="0" algn="l" defTabSz="533400">
            <a:lnSpc>
              <a:spcPct val="90000"/>
            </a:lnSpc>
            <a:spcBef>
              <a:spcPct val="0"/>
            </a:spcBef>
            <a:spcAft>
              <a:spcPct val="35000"/>
            </a:spcAft>
          </a:pPr>
          <a:r>
            <a:rPr lang="zh-CN" altLang="en-US" sz="1200" kern="1200" dirty="0" smtClean="0"/>
            <a:t>差异化战略，新产品、新工艺、新市场、新材料、新组织</a:t>
          </a:r>
          <a:endParaRPr lang="en-US" altLang="zh-CN" sz="1200" kern="1200" dirty="0" smtClean="0"/>
        </a:p>
        <a:p>
          <a:pPr lvl="0" algn="l" defTabSz="533400">
            <a:lnSpc>
              <a:spcPct val="90000"/>
            </a:lnSpc>
            <a:spcBef>
              <a:spcPct val="0"/>
            </a:spcBef>
            <a:spcAft>
              <a:spcPct val="35000"/>
            </a:spcAft>
          </a:pPr>
          <a:r>
            <a:rPr lang="zh-CN" altLang="en-US" sz="1200" kern="1200" dirty="0" smtClean="0"/>
            <a:t>传统行业缝隙，细分市场，颠覆性变革，轻巧型外骨骼产品。平衡足够的性价比和足够的应用性。精巧但不需要太高的技术。</a:t>
          </a:r>
          <a:endParaRPr lang="en-US" altLang="zh-CN" sz="1200" kern="1200" dirty="0" smtClean="0"/>
        </a:p>
        <a:p>
          <a:pPr lvl="0" algn="l" defTabSz="533400">
            <a:lnSpc>
              <a:spcPct val="90000"/>
            </a:lnSpc>
            <a:spcBef>
              <a:spcPct val="0"/>
            </a:spcBef>
            <a:spcAft>
              <a:spcPct val="35000"/>
            </a:spcAft>
          </a:pPr>
          <a:r>
            <a:rPr lang="zh-CN" altLang="en-US" sz="1200" kern="1200" dirty="0" smtClean="0"/>
            <a:t>服务业视角，去掉制造业思维（重资产）</a:t>
          </a:r>
          <a:endParaRPr lang="en-US" altLang="zh-CN" sz="1200" kern="1200" dirty="0" smtClean="0"/>
        </a:p>
        <a:p>
          <a:pPr lvl="0" algn="l" defTabSz="533400">
            <a:lnSpc>
              <a:spcPct val="90000"/>
            </a:lnSpc>
            <a:spcBef>
              <a:spcPct val="0"/>
            </a:spcBef>
            <a:spcAft>
              <a:spcPct val="35000"/>
            </a:spcAft>
          </a:pPr>
          <a:r>
            <a:rPr lang="en-US" altLang="zh-CN" sz="1200" kern="1200" dirty="0" smtClean="0"/>
            <a:t>1</a:t>
          </a:r>
          <a:r>
            <a:rPr lang="zh-CN" altLang="en-US" sz="1200" kern="1200" dirty="0" smtClean="0"/>
            <a:t>、跟随人工智能的技术趋势，但不引领人工智能的发展。</a:t>
          </a:r>
          <a:endParaRPr lang="en-US" altLang="zh-CN" sz="1200" kern="1200" dirty="0" smtClean="0"/>
        </a:p>
        <a:p>
          <a:pPr lvl="0" algn="l" defTabSz="533400">
            <a:lnSpc>
              <a:spcPct val="90000"/>
            </a:lnSpc>
            <a:spcBef>
              <a:spcPct val="0"/>
            </a:spcBef>
            <a:spcAft>
              <a:spcPct val="35000"/>
            </a:spcAft>
          </a:pPr>
          <a:r>
            <a:rPr lang="en-US" altLang="zh-CN" sz="1200" kern="1200" dirty="0" smtClean="0"/>
            <a:t>2</a:t>
          </a:r>
          <a:r>
            <a:rPr lang="zh-CN" altLang="en-US" sz="1200" kern="1200" dirty="0" smtClean="0"/>
            <a:t>、应用，软件、数据收集分析、控制。</a:t>
          </a:r>
          <a:endParaRPr lang="en-US" altLang="zh-CN" sz="1200" kern="1200" dirty="0" smtClean="0"/>
        </a:p>
        <a:p>
          <a:pPr lvl="0" algn="l" defTabSz="533400">
            <a:lnSpc>
              <a:spcPct val="90000"/>
            </a:lnSpc>
            <a:spcBef>
              <a:spcPct val="0"/>
            </a:spcBef>
            <a:spcAft>
              <a:spcPct val="35000"/>
            </a:spcAft>
          </a:pPr>
          <a:r>
            <a:rPr lang="en-US" altLang="zh-CN" sz="1200" kern="1200" dirty="0" smtClean="0"/>
            <a:t>3</a:t>
          </a:r>
          <a:r>
            <a:rPr lang="zh-CN" altLang="en-US" sz="1200" kern="1200" dirty="0" smtClean="0"/>
            <a:t>、以人为本、以技术为导向，利用资源，不做引领，迎合消费者，开发、集成、小米模式。</a:t>
          </a:r>
          <a:endParaRPr lang="en-US" altLang="zh-CN" sz="1200" kern="1200" dirty="0" smtClean="0"/>
        </a:p>
        <a:p>
          <a:pPr lvl="0" algn="l" defTabSz="533400">
            <a:lnSpc>
              <a:spcPct val="90000"/>
            </a:lnSpc>
            <a:spcBef>
              <a:spcPct val="0"/>
            </a:spcBef>
            <a:spcAft>
              <a:spcPct val="35000"/>
            </a:spcAft>
          </a:pPr>
          <a:endParaRPr lang="zh-CN" altLang="en-US" sz="1200" kern="1200" dirty="0"/>
        </a:p>
      </dsp:txBody>
      <dsp:txXfrm>
        <a:off x="1228694" y="145816"/>
        <a:ext cx="7404273" cy="2853817"/>
      </dsp:txXfrm>
    </dsp:sp>
    <dsp:sp modelId="{8A6E04D7-08FA-44D9-A783-8E2934D6155C}">
      <dsp:nvSpPr>
        <dsp:cNvPr id="0" name=""/>
        <dsp:cNvSpPr/>
      </dsp:nvSpPr>
      <dsp:spPr>
        <a:xfrm>
          <a:off x="1087211" y="2999633"/>
          <a:ext cx="754575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419326-E856-4DA3-A380-41761F0A09DD}">
      <dsp:nvSpPr>
        <dsp:cNvPr id="0" name=""/>
        <dsp:cNvSpPr/>
      </dsp:nvSpPr>
      <dsp:spPr>
        <a:xfrm>
          <a:off x="1228694" y="3142324"/>
          <a:ext cx="7404273" cy="2002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zh-CN" altLang="en-US" sz="1200" kern="1200" dirty="0" smtClean="0"/>
            <a:t>资源、能力</a:t>
          </a:r>
          <a:endParaRPr lang="en-US" altLang="zh-CN" sz="1200" kern="1200" dirty="0" smtClean="0"/>
        </a:p>
        <a:p>
          <a:pPr lvl="0" algn="l" defTabSz="533400">
            <a:lnSpc>
              <a:spcPct val="90000"/>
            </a:lnSpc>
            <a:spcBef>
              <a:spcPct val="0"/>
            </a:spcBef>
            <a:spcAft>
              <a:spcPct val="35000"/>
            </a:spcAft>
          </a:pPr>
          <a:r>
            <a:rPr lang="zh-CN" altLang="en-US" sz="1200" kern="1200" dirty="0" smtClean="0"/>
            <a:t>财务资源：企业的借款能力、现金流能力</a:t>
          </a:r>
          <a:endParaRPr lang="en-US" altLang="zh-CN" sz="1200" kern="1200" dirty="0" smtClean="0"/>
        </a:p>
        <a:p>
          <a:pPr lvl="0" algn="l" defTabSz="533400">
            <a:lnSpc>
              <a:spcPct val="90000"/>
            </a:lnSpc>
            <a:spcBef>
              <a:spcPct val="0"/>
            </a:spcBef>
            <a:spcAft>
              <a:spcPct val="35000"/>
            </a:spcAft>
          </a:pPr>
          <a:r>
            <a:rPr lang="zh-CN" altLang="en-US" sz="1200" kern="1200" dirty="0" smtClean="0"/>
            <a:t>组织资源：管理能力和创业经验。</a:t>
          </a:r>
          <a:endParaRPr lang="en-US" altLang="zh-CN" sz="1200" kern="1200" dirty="0" smtClean="0"/>
        </a:p>
        <a:p>
          <a:pPr lvl="0" algn="l" defTabSz="533400">
            <a:lnSpc>
              <a:spcPct val="90000"/>
            </a:lnSpc>
            <a:spcBef>
              <a:spcPct val="0"/>
            </a:spcBef>
            <a:spcAft>
              <a:spcPct val="35000"/>
            </a:spcAft>
          </a:pPr>
          <a:r>
            <a:rPr lang="zh-CN" altLang="en-US" sz="1200" kern="1200" dirty="0" smtClean="0"/>
            <a:t>实物资源：弱、无厂房设备、获取原材料的谈判能力弱。</a:t>
          </a:r>
          <a:endParaRPr lang="en-US" altLang="zh-CN" sz="1200" kern="1200" dirty="0" smtClean="0"/>
        </a:p>
        <a:p>
          <a:pPr lvl="0" algn="l" defTabSz="533400">
            <a:lnSpc>
              <a:spcPct val="90000"/>
            </a:lnSpc>
            <a:spcBef>
              <a:spcPct val="0"/>
            </a:spcBef>
            <a:spcAft>
              <a:spcPct val="35000"/>
            </a:spcAft>
          </a:pPr>
          <a:r>
            <a:rPr lang="zh-CN" altLang="en-US" sz="1200" kern="1200" dirty="0" smtClean="0"/>
            <a:t>技术资源：清华资源、外部资源，包括：可应用的</a:t>
          </a:r>
          <a:r>
            <a:rPr lang="en-US" altLang="zh-CN" sz="1200" kern="1200" dirty="0" smtClean="0"/>
            <a:t>AI</a:t>
          </a:r>
          <a:r>
            <a:rPr lang="zh-CN" altLang="en-US" sz="1200" kern="1200" dirty="0" smtClean="0"/>
            <a:t>，大数据，深度学习算法等。暂时无专利、商标、版权。</a:t>
          </a:r>
          <a:endParaRPr lang="en-US" altLang="zh-CN" sz="1200" kern="1200" dirty="0" smtClean="0"/>
        </a:p>
        <a:p>
          <a:pPr lvl="0" algn="l" defTabSz="533400">
            <a:lnSpc>
              <a:spcPct val="90000"/>
            </a:lnSpc>
            <a:spcBef>
              <a:spcPct val="0"/>
            </a:spcBef>
            <a:spcAft>
              <a:spcPct val="35000"/>
            </a:spcAft>
          </a:pPr>
          <a:r>
            <a:rPr lang="zh-CN" altLang="en-US" sz="1200" kern="1200" dirty="0" smtClean="0"/>
            <a:t>人力资源：知识、信息、管理能力、组织惯例。     创新资源：强。   声誉资源：弱。</a:t>
          </a:r>
          <a:endParaRPr lang="en-US" altLang="zh-CN" sz="1200" kern="1200" dirty="0" smtClean="0"/>
        </a:p>
        <a:p>
          <a:pPr lvl="0" algn="l" defTabSz="533400">
            <a:lnSpc>
              <a:spcPct val="90000"/>
            </a:lnSpc>
            <a:spcBef>
              <a:spcPct val="0"/>
            </a:spcBef>
            <a:spcAft>
              <a:spcPct val="35000"/>
            </a:spcAft>
          </a:pPr>
          <a:endParaRPr lang="en-US" altLang="zh-CN" sz="1200" kern="1200" dirty="0" smtClean="0"/>
        </a:p>
        <a:p>
          <a:pPr lvl="0" algn="l" defTabSz="533400">
            <a:lnSpc>
              <a:spcPct val="90000"/>
            </a:lnSpc>
            <a:spcBef>
              <a:spcPct val="0"/>
            </a:spcBef>
            <a:spcAft>
              <a:spcPct val="35000"/>
            </a:spcAft>
          </a:pPr>
          <a:endParaRPr lang="en-US" altLang="zh-CN" sz="1200" kern="1200" dirty="0" smtClean="0"/>
        </a:p>
      </dsp:txBody>
      <dsp:txXfrm>
        <a:off x="1228694" y="3142324"/>
        <a:ext cx="7404273" cy="2002438"/>
      </dsp:txXfrm>
    </dsp:sp>
    <dsp:sp modelId="{492D9116-B3F0-4458-A509-7233FA2C1ABE}">
      <dsp:nvSpPr>
        <dsp:cNvPr id="0" name=""/>
        <dsp:cNvSpPr/>
      </dsp:nvSpPr>
      <dsp:spPr>
        <a:xfrm>
          <a:off x="1087211" y="5144762"/>
          <a:ext cx="754575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A55766-A8F1-42AA-86B4-3D4486DF28CB}">
      <dsp:nvSpPr>
        <dsp:cNvPr id="0" name=""/>
        <dsp:cNvSpPr/>
      </dsp:nvSpPr>
      <dsp:spPr>
        <a:xfrm>
          <a:off x="1184564" y="5247528"/>
          <a:ext cx="8554527" cy="965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匹配  团队组建</a:t>
          </a:r>
          <a:endParaRPr lang="en-US" altLang="zh-CN" sz="1600" kern="1200" dirty="0" smtClean="0"/>
        </a:p>
        <a:p>
          <a:pPr lvl="0" algn="l" defTabSz="711200">
            <a:lnSpc>
              <a:spcPct val="90000"/>
            </a:lnSpc>
            <a:spcBef>
              <a:spcPct val="0"/>
            </a:spcBef>
            <a:spcAft>
              <a:spcPct val="35000"/>
            </a:spcAft>
          </a:pPr>
          <a:r>
            <a:rPr lang="zh-CN" altLang="en-US" sz="1600" kern="1200" dirty="0" smtClean="0"/>
            <a:t>技术开发、供应链（采购、物流）、运营管理、销售、财务、人力资源</a:t>
          </a:r>
          <a:endParaRPr lang="en-US" altLang="zh-CN" sz="1600" kern="1200" dirty="0" smtClean="0"/>
        </a:p>
      </dsp:txBody>
      <dsp:txXfrm>
        <a:off x="1184564" y="5247528"/>
        <a:ext cx="8554527" cy="965931"/>
      </dsp:txXfrm>
    </dsp:sp>
    <dsp:sp modelId="{7CA27525-EC0B-4DBF-AC43-62DAB27BAA07}">
      <dsp:nvSpPr>
        <dsp:cNvPr id="0" name=""/>
        <dsp:cNvSpPr/>
      </dsp:nvSpPr>
      <dsp:spPr>
        <a:xfrm>
          <a:off x="1087211" y="6253384"/>
          <a:ext cx="754575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53DEC-0B83-474C-B62D-6802D9E0B467}">
      <dsp:nvSpPr>
        <dsp:cNvPr id="0" name=""/>
        <dsp:cNvSpPr/>
      </dsp:nvSpPr>
      <dsp:spPr>
        <a:xfrm>
          <a:off x="3842089" y="191"/>
          <a:ext cx="1728020" cy="1123213"/>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与现有竞争对手的竞争：客户忠诚度</a:t>
          </a:r>
          <a:endParaRPr lang="zh-CN" altLang="en-US" sz="1400" kern="1200" dirty="0"/>
        </a:p>
      </dsp:txBody>
      <dsp:txXfrm>
        <a:off x="3896920" y="55022"/>
        <a:ext cx="1618358" cy="1013551"/>
      </dsp:txXfrm>
    </dsp:sp>
    <dsp:sp modelId="{037135D2-0304-46D1-9E49-3B7FE2795BF2}">
      <dsp:nvSpPr>
        <dsp:cNvPr id="0" name=""/>
        <dsp:cNvSpPr/>
      </dsp:nvSpPr>
      <dsp:spPr>
        <a:xfrm>
          <a:off x="2461769" y="561798"/>
          <a:ext cx="4488659" cy="4488659"/>
        </a:xfrm>
        <a:custGeom>
          <a:avLst/>
          <a:gdLst/>
          <a:ahLst/>
          <a:cxnLst/>
          <a:rect l="0" t="0" r="0" b="0"/>
          <a:pathLst>
            <a:path>
              <a:moveTo>
                <a:pt x="3120214" y="177970"/>
              </a:moveTo>
              <a:arcTo wR="2244329" hR="2244329" stAng="17578262" swAng="196176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306A805-458E-464E-B7A0-5685E8B92739}">
      <dsp:nvSpPr>
        <dsp:cNvPr id="0" name=""/>
        <dsp:cNvSpPr/>
      </dsp:nvSpPr>
      <dsp:spPr>
        <a:xfrm>
          <a:off x="5976573" y="1550985"/>
          <a:ext cx="1728020" cy="1123213"/>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供应商的议价能力：高质量供应商，价格高，转移到买方</a:t>
          </a:r>
          <a:endParaRPr lang="zh-CN" altLang="en-US" sz="1400" kern="1200" dirty="0"/>
        </a:p>
      </dsp:txBody>
      <dsp:txXfrm>
        <a:off x="6031404" y="1605816"/>
        <a:ext cx="1618358" cy="1013551"/>
      </dsp:txXfrm>
    </dsp:sp>
    <dsp:sp modelId="{BB9A2E34-A638-4A67-9B90-DDA61F6B437D}">
      <dsp:nvSpPr>
        <dsp:cNvPr id="0" name=""/>
        <dsp:cNvSpPr/>
      </dsp:nvSpPr>
      <dsp:spPr>
        <a:xfrm>
          <a:off x="2461769" y="561798"/>
          <a:ext cx="4488659" cy="4488659"/>
        </a:xfrm>
        <a:custGeom>
          <a:avLst/>
          <a:gdLst/>
          <a:ahLst/>
          <a:cxnLst/>
          <a:rect l="0" t="0" r="0" b="0"/>
          <a:pathLst>
            <a:path>
              <a:moveTo>
                <a:pt x="4485576" y="2126747"/>
              </a:moveTo>
              <a:arcTo wR="2244329" hR="2244329" stAng="21419812" swAng="219648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E72BF10-D758-4E5C-AA49-214B671EFDA9}">
      <dsp:nvSpPr>
        <dsp:cNvPr id="0" name=""/>
        <dsp:cNvSpPr/>
      </dsp:nvSpPr>
      <dsp:spPr>
        <a:xfrm>
          <a:off x="5161272" y="4060222"/>
          <a:ext cx="1728020" cy="1123213"/>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替代产品</a:t>
          </a:r>
          <a:endParaRPr lang="en-US" altLang="zh-CN" sz="1400" kern="1200" dirty="0" smtClean="0"/>
        </a:p>
        <a:p>
          <a:pPr lvl="0" algn="ctr" defTabSz="622300">
            <a:lnSpc>
              <a:spcPct val="90000"/>
            </a:lnSpc>
            <a:spcBef>
              <a:spcPct val="0"/>
            </a:spcBef>
            <a:spcAft>
              <a:spcPct val="35000"/>
            </a:spcAft>
          </a:pPr>
          <a:r>
            <a:rPr lang="zh-CN" altLang="en-US" sz="1400" kern="1200" dirty="0" smtClean="0"/>
            <a:t>抵御替代品</a:t>
          </a:r>
          <a:endParaRPr lang="zh-CN" altLang="en-US" sz="1400" kern="1200" dirty="0"/>
        </a:p>
      </dsp:txBody>
      <dsp:txXfrm>
        <a:off x="5216103" y="4115053"/>
        <a:ext cx="1618358" cy="1013551"/>
      </dsp:txXfrm>
    </dsp:sp>
    <dsp:sp modelId="{3E30F0D4-BF9C-4ADE-89A7-EA2AE1D1E435}">
      <dsp:nvSpPr>
        <dsp:cNvPr id="0" name=""/>
        <dsp:cNvSpPr/>
      </dsp:nvSpPr>
      <dsp:spPr>
        <a:xfrm>
          <a:off x="2423271" y="570125"/>
          <a:ext cx="4488659" cy="4488659"/>
        </a:xfrm>
        <a:custGeom>
          <a:avLst/>
          <a:gdLst/>
          <a:ahLst/>
          <a:cxnLst/>
          <a:rect l="0" t="0" r="0" b="0"/>
          <a:pathLst>
            <a:path>
              <a:moveTo>
                <a:pt x="2729115" y="4435675"/>
              </a:moveTo>
              <a:arcTo wR="2244329" hR="2244329" stAng="4651531" swAng="137648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C244150-8061-4063-9B3B-313F03CC303D}">
      <dsp:nvSpPr>
        <dsp:cNvPr id="0" name=""/>
        <dsp:cNvSpPr/>
      </dsp:nvSpPr>
      <dsp:spPr>
        <a:xfrm>
          <a:off x="2522907" y="4079496"/>
          <a:ext cx="1728020" cy="1123213"/>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潜在进入者</a:t>
          </a:r>
          <a:endParaRPr lang="en-US" altLang="zh-CN" sz="1400" kern="1200" dirty="0" smtClean="0"/>
        </a:p>
        <a:p>
          <a:pPr lvl="0" algn="ctr" defTabSz="622300">
            <a:lnSpc>
              <a:spcPct val="90000"/>
            </a:lnSpc>
            <a:spcBef>
              <a:spcPct val="0"/>
            </a:spcBef>
            <a:spcAft>
              <a:spcPct val="35000"/>
            </a:spcAft>
          </a:pPr>
          <a:r>
            <a:rPr lang="zh-CN" altLang="en-US" sz="1400" kern="1200" dirty="0" smtClean="0"/>
            <a:t>壁垒：客户忠诚度、客服差异化产品的独特性</a:t>
          </a:r>
          <a:endParaRPr lang="zh-CN" altLang="en-US" sz="1400" kern="1200" dirty="0"/>
        </a:p>
      </dsp:txBody>
      <dsp:txXfrm>
        <a:off x="2577738" y="4134327"/>
        <a:ext cx="1618358" cy="1013551"/>
      </dsp:txXfrm>
    </dsp:sp>
    <dsp:sp modelId="{DDD17FF2-BDA5-4643-89FF-0A82ECDBF3C0}">
      <dsp:nvSpPr>
        <dsp:cNvPr id="0" name=""/>
        <dsp:cNvSpPr/>
      </dsp:nvSpPr>
      <dsp:spPr>
        <a:xfrm>
          <a:off x="2460124" y="587269"/>
          <a:ext cx="4488659" cy="4488659"/>
        </a:xfrm>
        <a:custGeom>
          <a:avLst/>
          <a:gdLst/>
          <a:ahLst/>
          <a:cxnLst/>
          <a:rect l="0" t="0" r="0" b="0"/>
          <a:pathLst>
            <a:path>
              <a:moveTo>
                <a:pt x="370870" y="3480115"/>
              </a:moveTo>
              <a:arcTo wR="2244329" hR="2244329" stAng="8795402" swAng="222362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D18DFA3-3022-41CE-A35A-C9F8F02B8D35}">
      <dsp:nvSpPr>
        <dsp:cNvPr id="0" name=""/>
        <dsp:cNvSpPr/>
      </dsp:nvSpPr>
      <dsp:spPr>
        <a:xfrm>
          <a:off x="1707604" y="1550985"/>
          <a:ext cx="1728020" cy="1123213"/>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客户的议价能力：降低客户对价格上涨的敏感度</a:t>
          </a:r>
          <a:endParaRPr lang="zh-CN" altLang="en-US" sz="1400" kern="1200" dirty="0"/>
        </a:p>
      </dsp:txBody>
      <dsp:txXfrm>
        <a:off x="1762435" y="1605816"/>
        <a:ext cx="1618358" cy="1013551"/>
      </dsp:txXfrm>
    </dsp:sp>
    <dsp:sp modelId="{5AAA7D1E-A90F-4D5F-AF9F-CBFEF3D01341}">
      <dsp:nvSpPr>
        <dsp:cNvPr id="0" name=""/>
        <dsp:cNvSpPr/>
      </dsp:nvSpPr>
      <dsp:spPr>
        <a:xfrm>
          <a:off x="2461769" y="561798"/>
          <a:ext cx="4488659" cy="4488659"/>
        </a:xfrm>
        <a:custGeom>
          <a:avLst/>
          <a:gdLst/>
          <a:ahLst/>
          <a:cxnLst/>
          <a:rect l="0" t="0" r="0" b="0"/>
          <a:pathLst>
            <a:path>
              <a:moveTo>
                <a:pt x="391017" y="978528"/>
              </a:moveTo>
              <a:arcTo wR="2244329" hR="2244329" stAng="12859970" swAng="196176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7547A-654A-44B1-B150-3A15E24FE436}" type="datetimeFigureOut">
              <a:rPr lang="zh-CN" altLang="en-US" smtClean="0"/>
              <a:t>2017/11/24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093683-A035-4B9C-A100-2D0CF159D6E4}" type="slidenum">
              <a:rPr lang="zh-CN" altLang="en-US" smtClean="0"/>
              <a:t>‹#›</a:t>
            </a:fld>
            <a:endParaRPr lang="zh-CN" altLang="en-US"/>
          </a:p>
        </p:txBody>
      </p:sp>
    </p:spTree>
    <p:extLst>
      <p:ext uri="{BB962C8B-B14F-4D97-AF65-F5344CB8AC3E}">
        <p14:creationId xmlns:p14="http://schemas.microsoft.com/office/powerpoint/2010/main" val="25802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a:t>
            </a:fld>
            <a:endParaRPr lang="zh-CN" altLang="en-US"/>
          </a:p>
        </p:txBody>
      </p:sp>
    </p:spTree>
    <p:extLst>
      <p:ext uri="{BB962C8B-B14F-4D97-AF65-F5344CB8AC3E}">
        <p14:creationId xmlns:p14="http://schemas.microsoft.com/office/powerpoint/2010/main" val="870019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p:cNvSpPr>
          <p:nvPr>
            <p:ph type="sldImg" idx="4294967295"/>
          </p:nvPr>
        </p:nvSpPr>
        <p:spPr>
          <a:ln>
            <a:miter lim="800000"/>
          </a:ln>
        </p:spPr>
      </p:sp>
      <p:sp>
        <p:nvSpPr>
          <p:cNvPr id="20482" name="备注占位符 2"/>
          <p:cNvSpPr>
            <a:spLocks noGrp="1" noChangeArrowheads="1"/>
          </p:cNvSpPr>
          <p:nvPr>
            <p:ph type="body" idx="4294967295"/>
          </p:nvPr>
        </p:nvSpPr>
        <p:spPr/>
        <p:txBody>
          <a:bodyPr/>
          <a:lstStyle/>
          <a:p>
            <a:endParaRPr lang="zh-CN" altLang="en-US" smtClean="0"/>
          </a:p>
        </p:txBody>
      </p:sp>
      <p:sp>
        <p:nvSpPr>
          <p:cNvPr id="204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482ADFF2-F222-49AE-AA60-E70D8C481FA4}" type="slidenum">
              <a:rPr lang="zh-CN" altLang="en-US">
                <a:latin typeface="Arial" panose="020B0604020202020204" pitchFamily="34" charset="0"/>
                <a:ea typeface="微软雅黑" panose="020B0503020204020204" pitchFamily="34" charset="-122"/>
              </a:rPr>
              <a:pPr fontAlgn="base"/>
              <a:t>20</a:t>
            </a:fld>
            <a:endParaRPr lang="zh-CN" altLang="en-US">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2752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21</a:t>
            </a:fld>
            <a:endParaRPr lang="zh-CN" altLang="en-US"/>
          </a:p>
        </p:txBody>
      </p:sp>
    </p:spTree>
    <p:extLst>
      <p:ext uri="{BB962C8B-B14F-4D97-AF65-F5344CB8AC3E}">
        <p14:creationId xmlns:p14="http://schemas.microsoft.com/office/powerpoint/2010/main" val="261634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22</a:t>
            </a:fld>
            <a:endParaRPr lang="zh-CN" altLang="en-US"/>
          </a:p>
        </p:txBody>
      </p:sp>
    </p:spTree>
    <p:extLst>
      <p:ext uri="{BB962C8B-B14F-4D97-AF65-F5344CB8AC3E}">
        <p14:creationId xmlns:p14="http://schemas.microsoft.com/office/powerpoint/2010/main" val="50365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23</a:t>
            </a:fld>
            <a:endParaRPr lang="zh-CN" altLang="en-US"/>
          </a:p>
        </p:txBody>
      </p:sp>
    </p:spTree>
    <p:extLst>
      <p:ext uri="{BB962C8B-B14F-4D97-AF65-F5344CB8AC3E}">
        <p14:creationId xmlns:p14="http://schemas.microsoft.com/office/powerpoint/2010/main" val="166954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a:t>
            </a:fld>
            <a:endParaRPr lang="zh-CN" altLang="en-US"/>
          </a:p>
        </p:txBody>
      </p:sp>
    </p:spTree>
    <p:extLst>
      <p:ext uri="{BB962C8B-B14F-4D97-AF65-F5344CB8AC3E}">
        <p14:creationId xmlns:p14="http://schemas.microsoft.com/office/powerpoint/2010/main" val="20423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3</a:t>
            </a:fld>
            <a:endParaRPr lang="zh-CN" altLang="en-US"/>
          </a:p>
        </p:txBody>
      </p:sp>
    </p:spTree>
    <p:extLst>
      <p:ext uri="{BB962C8B-B14F-4D97-AF65-F5344CB8AC3E}">
        <p14:creationId xmlns:p14="http://schemas.microsoft.com/office/powerpoint/2010/main" val="147519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093683-A035-4B9C-A100-2D0CF159D6E4}" type="slidenum">
              <a:rPr lang="zh-CN" altLang="en-US" smtClean="0"/>
              <a:t>4</a:t>
            </a:fld>
            <a:endParaRPr lang="zh-CN" altLang="en-US"/>
          </a:p>
        </p:txBody>
      </p:sp>
    </p:spTree>
    <p:extLst>
      <p:ext uri="{BB962C8B-B14F-4D97-AF65-F5344CB8AC3E}">
        <p14:creationId xmlns:p14="http://schemas.microsoft.com/office/powerpoint/2010/main" val="147445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093683-A035-4B9C-A100-2D0CF159D6E4}" type="slidenum">
              <a:rPr lang="zh-CN" altLang="en-US" smtClean="0"/>
              <a:t>5</a:t>
            </a:fld>
            <a:endParaRPr lang="zh-CN" altLang="en-US"/>
          </a:p>
        </p:txBody>
      </p:sp>
    </p:spTree>
    <p:extLst>
      <p:ext uri="{BB962C8B-B14F-4D97-AF65-F5344CB8AC3E}">
        <p14:creationId xmlns:p14="http://schemas.microsoft.com/office/powerpoint/2010/main" val="394713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12</a:t>
            </a:fld>
            <a:endParaRPr lang="zh-CN" altLang="en-US"/>
          </a:p>
        </p:txBody>
      </p:sp>
    </p:spTree>
    <p:extLst>
      <p:ext uri="{BB962C8B-B14F-4D97-AF65-F5344CB8AC3E}">
        <p14:creationId xmlns:p14="http://schemas.microsoft.com/office/powerpoint/2010/main" val="304956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13</a:t>
            </a:fld>
            <a:endParaRPr lang="zh-CN" altLang="en-US"/>
          </a:p>
        </p:txBody>
      </p:sp>
    </p:spTree>
    <p:extLst>
      <p:ext uri="{BB962C8B-B14F-4D97-AF65-F5344CB8AC3E}">
        <p14:creationId xmlns:p14="http://schemas.microsoft.com/office/powerpoint/2010/main" val="156354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18</a:t>
            </a:fld>
            <a:endParaRPr lang="zh-CN" altLang="en-US"/>
          </a:p>
        </p:txBody>
      </p:sp>
    </p:spTree>
    <p:extLst>
      <p:ext uri="{BB962C8B-B14F-4D97-AF65-F5344CB8AC3E}">
        <p14:creationId xmlns:p14="http://schemas.microsoft.com/office/powerpoint/2010/main" val="788645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19</a:t>
            </a:fld>
            <a:endParaRPr lang="zh-CN" altLang="en-US"/>
          </a:p>
        </p:txBody>
      </p:sp>
    </p:spTree>
    <p:extLst>
      <p:ext uri="{BB962C8B-B14F-4D97-AF65-F5344CB8AC3E}">
        <p14:creationId xmlns:p14="http://schemas.microsoft.com/office/powerpoint/2010/main" val="86999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B52FF-9450-4C97-8D2B-647315B38E5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bleex.me.berkeley.edu/" TargetMode="External"/><Relationship Id="rId7" Type="http://schemas.openxmlformats.org/officeDocument/2006/relationships/hyperlink" Target="http://www.ottobock.com/en/"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www.iyiou.com/p/57390" TargetMode="External"/><Relationship Id="rId5" Type="http://schemas.openxmlformats.org/officeDocument/2006/relationships/hyperlink" Target="http://36kr.com/p/5069723.html" TargetMode="External"/><Relationship Id="rId4" Type="http://schemas.openxmlformats.org/officeDocument/2006/relationships/hyperlink" Target="https://www.kofuf.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PA_任意多边形 12"/>
          <p:cNvSpPr/>
          <p:nvPr>
            <p:custDataLst>
              <p:tags r:id="rId1"/>
            </p:custDataLst>
          </p:nvPr>
        </p:nvSpPr>
        <p:spPr>
          <a:xfrm>
            <a:off x="0" y="76200"/>
            <a:ext cx="12192000" cy="3939021"/>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PA_任意多边形 11"/>
          <p:cNvSpPr/>
          <p:nvPr>
            <p:custDataLst>
              <p:tags r:id="rId2"/>
            </p:custDataLst>
          </p:nvPr>
        </p:nvSpPr>
        <p:spPr>
          <a:xfrm>
            <a:off x="0" y="0"/>
            <a:ext cx="12192000" cy="3909253"/>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blipFill dpi="0" rotWithShape="1">
            <a:blip r:embed="rId7"/>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_文本框 13"/>
          <p:cNvSpPr txBox="1"/>
          <p:nvPr>
            <p:custDataLst>
              <p:tags r:id="rId3"/>
            </p:custDataLst>
          </p:nvPr>
        </p:nvSpPr>
        <p:spPr>
          <a:xfrm>
            <a:off x="2168753" y="4089481"/>
            <a:ext cx="8273420" cy="1107996"/>
          </a:xfrm>
          <a:prstGeom prst="rect">
            <a:avLst/>
          </a:prstGeom>
          <a:noFill/>
        </p:spPr>
        <p:txBody>
          <a:bodyPr wrap="none" rtlCol="0">
            <a:spAutoFit/>
          </a:bodyPr>
          <a:lstStyle/>
          <a:p>
            <a:pPr algn="ctr"/>
            <a:r>
              <a:rPr lang="zh-CN" altLang="en-US" sz="6600" b="1" dirty="0" smtClean="0">
                <a:solidFill>
                  <a:schemeClr val="bg1"/>
                </a:solidFill>
                <a:cs typeface="+mn-ea"/>
                <a:sym typeface="+mn-lt"/>
              </a:rPr>
              <a:t>第六周 </a:t>
            </a:r>
            <a:r>
              <a:rPr lang="zh-CN" altLang="en-US" sz="6600" b="1" dirty="0">
                <a:solidFill>
                  <a:schemeClr val="bg1"/>
                </a:solidFill>
                <a:cs typeface="+mn-ea"/>
              </a:rPr>
              <a:t>产业分析报告 </a:t>
            </a:r>
            <a:endParaRPr lang="zh-CN" altLang="en-US" sz="6600" b="1" dirty="0">
              <a:solidFill>
                <a:schemeClr val="bg1"/>
              </a:solidFill>
              <a:cs typeface="+mn-ea"/>
              <a:sym typeface="+mn-lt"/>
            </a:endParaRPr>
          </a:p>
        </p:txBody>
      </p:sp>
      <p:grpSp>
        <p:nvGrpSpPr>
          <p:cNvPr id="2" name="PA_组合 1"/>
          <p:cNvGrpSpPr/>
          <p:nvPr>
            <p:custDataLst>
              <p:tags r:id="rId4"/>
            </p:custDataLst>
          </p:nvPr>
        </p:nvGrpSpPr>
        <p:grpSpPr>
          <a:xfrm>
            <a:off x="1492236" y="5522573"/>
            <a:ext cx="9207527" cy="1200325"/>
            <a:chOff x="2105503" y="5518066"/>
            <a:chExt cx="9207527" cy="1200325"/>
          </a:xfrm>
        </p:grpSpPr>
        <p:sp>
          <p:nvSpPr>
            <p:cNvPr id="16" name="圆角矩形 15"/>
            <p:cNvSpPr/>
            <p:nvPr/>
          </p:nvSpPr>
          <p:spPr>
            <a:xfrm>
              <a:off x="3947886" y="5546888"/>
              <a:ext cx="5498118" cy="11094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255073" y="5518066"/>
              <a:ext cx="5081874" cy="1200325"/>
            </a:xfrm>
            <a:prstGeom prst="rect">
              <a:avLst/>
            </a:prstGeom>
            <a:noFill/>
          </p:spPr>
          <p:txBody>
            <a:bodyPr wrap="square" lIns="91436" tIns="45718" rIns="91436" bIns="45718" rtlCol="0">
              <a:spAutoFit/>
            </a:bodyPr>
            <a:lstStyle/>
            <a:p>
              <a:r>
                <a:rPr kumimoji="1" lang="en-US" sz="2400" dirty="0">
                  <a:solidFill>
                    <a:schemeClr val="accent1"/>
                  </a:solidFill>
                  <a:cs typeface="+mn-ea"/>
                  <a:sym typeface="+mn-lt"/>
                </a:rPr>
                <a:t>2017</a:t>
              </a:r>
              <a:r>
                <a:rPr kumimoji="1" lang="zh-CN" altLang="en-US" sz="2400" dirty="0">
                  <a:solidFill>
                    <a:schemeClr val="accent1"/>
                  </a:solidFill>
                  <a:cs typeface="+mn-ea"/>
                  <a:sym typeface="+mn-lt"/>
                </a:rPr>
                <a:t>年秋《产业前沿》第二</a:t>
              </a:r>
              <a:r>
                <a:rPr kumimoji="1" lang="zh-CN" altLang="en-US" sz="2400" dirty="0" smtClean="0">
                  <a:solidFill>
                    <a:schemeClr val="accent1"/>
                  </a:solidFill>
                  <a:cs typeface="+mn-ea"/>
                  <a:sym typeface="+mn-lt"/>
                </a:rPr>
                <a:t>组组员</a:t>
              </a:r>
              <a:endParaRPr kumimoji="1" lang="en-US" altLang="zh-CN" sz="2400" dirty="0" smtClean="0">
                <a:solidFill>
                  <a:schemeClr val="accent1"/>
                </a:solidFill>
                <a:cs typeface="+mn-ea"/>
                <a:sym typeface="+mn-lt"/>
              </a:endParaRPr>
            </a:p>
            <a:p>
              <a:r>
                <a:rPr kumimoji="1" lang="zh-CN" altLang="zh-CN" sz="2400" dirty="0" smtClean="0">
                  <a:solidFill>
                    <a:schemeClr val="accent1"/>
                  </a:solidFill>
                  <a:cs typeface="+mn-ea"/>
                </a:rPr>
                <a:t>陈</a:t>
              </a:r>
              <a:r>
                <a:rPr kumimoji="1" lang="zh-CN" altLang="zh-CN" sz="2400" dirty="0">
                  <a:solidFill>
                    <a:schemeClr val="accent1"/>
                  </a:solidFill>
                  <a:cs typeface="+mn-ea"/>
                </a:rPr>
                <a:t>灵灵，刘畅，汤子汉，王星雪</a:t>
              </a:r>
              <a:r>
                <a:rPr kumimoji="1" lang="zh-CN" altLang="zh-CN" sz="2400" dirty="0" smtClean="0">
                  <a:solidFill>
                    <a:schemeClr val="accent1"/>
                  </a:solidFill>
                  <a:cs typeface="+mn-ea"/>
                </a:rPr>
                <a:t>，杨松瑜</a:t>
              </a:r>
              <a:r>
                <a:rPr kumimoji="1" lang="zh-CN" altLang="zh-CN" sz="2400" dirty="0">
                  <a:solidFill>
                    <a:schemeClr val="accent1"/>
                  </a:solidFill>
                  <a:cs typeface="+mn-ea"/>
                </a:rPr>
                <a:t>，张晨</a:t>
              </a:r>
            </a:p>
          </p:txBody>
        </p:sp>
        <p:cxnSp>
          <p:nvCxnSpPr>
            <p:cNvPr id="18" name="直接连接符 17"/>
            <p:cNvCxnSpPr/>
            <p:nvPr/>
          </p:nvCxnSpPr>
          <p:spPr>
            <a:xfrm>
              <a:off x="9571315" y="6118229"/>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105503" y="6101620"/>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4231029582"/>
              </p:ext>
            </p:extLst>
          </p:nvPr>
        </p:nvGraphicFramePr>
        <p:xfrm>
          <a:off x="354877" y="2423500"/>
          <a:ext cx="11302248" cy="3955447"/>
        </p:xfrm>
        <a:graphic>
          <a:graphicData uri="http://schemas.openxmlformats.org/drawingml/2006/table">
            <a:tbl>
              <a:tblPr firstRow="1" bandRow="1">
                <a:tableStyleId>{5C22544A-7EE6-4342-B048-85BDC9FD1C3A}</a:tableStyleId>
              </a:tblPr>
              <a:tblGrid>
                <a:gridCol w="1769236">
                  <a:extLst>
                    <a:ext uri="{9D8B030D-6E8A-4147-A177-3AD203B41FA5}">
                      <a16:colId xmlns:a16="http://schemas.microsoft.com/office/drawing/2014/main" val="3297087333"/>
                    </a:ext>
                  </a:extLst>
                </a:gridCol>
                <a:gridCol w="1252920">
                  <a:extLst>
                    <a:ext uri="{9D8B030D-6E8A-4147-A177-3AD203B41FA5}">
                      <a16:colId xmlns:a16="http://schemas.microsoft.com/office/drawing/2014/main" val="3508632455"/>
                    </a:ext>
                  </a:extLst>
                </a:gridCol>
                <a:gridCol w="1397322">
                  <a:extLst>
                    <a:ext uri="{9D8B030D-6E8A-4147-A177-3AD203B41FA5}">
                      <a16:colId xmlns:a16="http://schemas.microsoft.com/office/drawing/2014/main" val="4273023901"/>
                    </a:ext>
                  </a:extLst>
                </a:gridCol>
                <a:gridCol w="1527812">
                  <a:extLst>
                    <a:ext uri="{9D8B030D-6E8A-4147-A177-3AD203B41FA5}">
                      <a16:colId xmlns:a16="http://schemas.microsoft.com/office/drawing/2014/main" val="1652432693"/>
                    </a:ext>
                  </a:extLst>
                </a:gridCol>
                <a:gridCol w="1359262">
                  <a:extLst>
                    <a:ext uri="{9D8B030D-6E8A-4147-A177-3AD203B41FA5}">
                      <a16:colId xmlns:a16="http://schemas.microsoft.com/office/drawing/2014/main" val="3341261545"/>
                    </a:ext>
                  </a:extLst>
                </a:gridCol>
                <a:gridCol w="1391885">
                  <a:extLst>
                    <a:ext uri="{9D8B030D-6E8A-4147-A177-3AD203B41FA5}">
                      <a16:colId xmlns:a16="http://schemas.microsoft.com/office/drawing/2014/main" val="831424350"/>
                    </a:ext>
                  </a:extLst>
                </a:gridCol>
                <a:gridCol w="2603811">
                  <a:extLst>
                    <a:ext uri="{9D8B030D-6E8A-4147-A177-3AD203B41FA5}">
                      <a16:colId xmlns:a16="http://schemas.microsoft.com/office/drawing/2014/main" val="3327798238"/>
                    </a:ext>
                  </a:extLst>
                </a:gridCol>
              </a:tblGrid>
              <a:tr h="1477153">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资源和能力是有价值的吗？</a:t>
                      </a:r>
                      <a:r>
                        <a:rPr lang="en-US" altLang="zh-CN" dirty="0" smtClean="0"/>
                        <a:t>V</a:t>
                      </a:r>
                      <a:endParaRPr lang="zh-CN" altLang="en-US" dirty="0" smtClean="0"/>
                    </a:p>
                    <a:p>
                      <a:endParaRPr lang="zh-CN" altLang="en-US" dirty="0"/>
                    </a:p>
                  </a:txBody>
                  <a:tcPr/>
                </a:tc>
                <a:tc>
                  <a:txBody>
                    <a:bodyPr/>
                    <a:lstStyle/>
                    <a:p>
                      <a:r>
                        <a:rPr lang="zh-CN" altLang="en-US" dirty="0" smtClean="0"/>
                        <a:t>资源和能力是稀有的吗？</a:t>
                      </a:r>
                      <a:r>
                        <a:rPr lang="en-US" altLang="zh-CN" dirty="0" smtClean="0"/>
                        <a:t>R</a:t>
                      </a:r>
                      <a:endParaRPr lang="zh-CN" altLang="en-US" dirty="0"/>
                    </a:p>
                  </a:txBody>
                  <a:tcPr/>
                </a:tc>
                <a:tc>
                  <a:txBody>
                    <a:bodyPr/>
                    <a:lstStyle/>
                    <a:p>
                      <a:r>
                        <a:rPr lang="zh-CN" altLang="en-US" dirty="0" smtClean="0"/>
                        <a:t>资源和能力是难以模仿的吗？</a:t>
                      </a:r>
                      <a:r>
                        <a:rPr lang="en-US" altLang="zh-CN" dirty="0" smtClean="0"/>
                        <a:t>I</a:t>
                      </a:r>
                      <a:endParaRPr lang="zh-CN" altLang="en-US" dirty="0"/>
                    </a:p>
                  </a:txBody>
                  <a:tcPr/>
                </a:tc>
                <a:tc>
                  <a:txBody>
                    <a:bodyPr/>
                    <a:lstStyle/>
                    <a:p>
                      <a:r>
                        <a:rPr lang="zh-CN" altLang="en-US" dirty="0" smtClean="0"/>
                        <a:t>资源和能力是不可替代的吗？</a:t>
                      </a:r>
                      <a:r>
                        <a:rPr lang="en-US" altLang="zh-CN" dirty="0" smtClean="0"/>
                        <a:t>N</a:t>
                      </a:r>
                      <a:endParaRPr lang="zh-CN" altLang="en-US" dirty="0"/>
                    </a:p>
                  </a:txBody>
                  <a:tcPr/>
                </a:tc>
                <a:tc>
                  <a:txBody>
                    <a:bodyPr/>
                    <a:lstStyle/>
                    <a:p>
                      <a:r>
                        <a:rPr lang="zh-CN" altLang="en-US" dirty="0" smtClean="0"/>
                        <a:t>竞争后果</a:t>
                      </a:r>
                      <a:endParaRPr lang="zh-CN" altLang="en-US" dirty="0"/>
                    </a:p>
                  </a:txBody>
                  <a:tcPr/>
                </a:tc>
                <a:tc>
                  <a:txBody>
                    <a:bodyPr/>
                    <a:lstStyle/>
                    <a:p>
                      <a:r>
                        <a:rPr lang="zh-CN" altLang="en-US" dirty="0" smtClean="0"/>
                        <a:t>业绩评价</a:t>
                      </a:r>
                      <a:endParaRPr lang="zh-CN" altLang="en-US" dirty="0"/>
                    </a:p>
                  </a:txBody>
                  <a:tcPr/>
                </a:tc>
                <a:extLst>
                  <a:ext uri="{0D108BD9-81ED-4DB2-BD59-A6C34878D82A}">
                    <a16:rowId xmlns:a16="http://schemas.microsoft.com/office/drawing/2014/main" val="308693833"/>
                  </a:ext>
                </a:extLst>
              </a:tr>
              <a:tr h="599067">
                <a:tc>
                  <a:txBody>
                    <a:bodyPr/>
                    <a:lstStyle/>
                    <a:p>
                      <a:r>
                        <a:rPr lang="zh-CN" altLang="en-US" dirty="0" smtClean="0"/>
                        <a:t>技术</a:t>
                      </a:r>
                      <a:r>
                        <a:rPr lang="zh-CN" altLang="en-US" dirty="0" smtClean="0"/>
                        <a:t>资源</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否</a:t>
                      </a:r>
                      <a:r>
                        <a:rPr lang="en-US" altLang="zh-CN" dirty="0" smtClean="0"/>
                        <a:t>/</a:t>
                      </a:r>
                      <a:r>
                        <a:rPr lang="zh-CN" altLang="en-US" dirty="0" smtClean="0"/>
                        <a:t>是</a:t>
                      </a:r>
                      <a:endParaRPr lang="zh-CN" altLang="en-US" dirty="0"/>
                    </a:p>
                  </a:txBody>
                  <a:tcPr/>
                </a:tc>
                <a:tc>
                  <a:txBody>
                    <a:bodyPr/>
                    <a:lstStyle/>
                    <a:p>
                      <a:r>
                        <a:rPr lang="zh-CN" altLang="en-US" dirty="0" smtClean="0"/>
                        <a:t>暂时的竞争优势</a:t>
                      </a:r>
                      <a:endParaRPr lang="zh-CN" altLang="en-US" dirty="0"/>
                    </a:p>
                  </a:txBody>
                  <a:tcPr/>
                </a:tc>
                <a:tc>
                  <a:txBody>
                    <a:bodyPr/>
                    <a:lstStyle/>
                    <a:p>
                      <a:r>
                        <a:rPr lang="zh-CN" altLang="en-US" dirty="0" smtClean="0"/>
                        <a:t>高于平均回报</a:t>
                      </a:r>
                      <a:endParaRPr lang="zh-CN" altLang="en-US" dirty="0"/>
                    </a:p>
                  </a:txBody>
                  <a:tcPr/>
                </a:tc>
                <a:extLst>
                  <a:ext uri="{0D108BD9-81ED-4DB2-BD59-A6C34878D82A}">
                    <a16:rowId xmlns:a16="http://schemas.microsoft.com/office/drawing/2014/main" val="1911876646"/>
                  </a:ext>
                </a:extLst>
              </a:tr>
              <a:tr h="599067">
                <a:tc>
                  <a:txBody>
                    <a:bodyPr/>
                    <a:lstStyle/>
                    <a:p>
                      <a:r>
                        <a:rPr lang="zh-CN" altLang="en-US" dirty="0" smtClean="0"/>
                        <a:t>财务资源</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暂时的竞争无优势</a:t>
                      </a:r>
                      <a:endParaRPr lang="zh-CN" altLang="en-US" dirty="0"/>
                    </a:p>
                  </a:txBody>
                  <a:tcPr/>
                </a:tc>
                <a:tc>
                  <a:txBody>
                    <a:bodyPr/>
                    <a:lstStyle/>
                    <a:p>
                      <a:r>
                        <a:rPr lang="zh-CN" altLang="en-US" dirty="0" smtClean="0"/>
                        <a:t>大势所趋，优于其他传统产业</a:t>
                      </a:r>
                      <a:endParaRPr lang="zh-CN" altLang="en-US" dirty="0"/>
                    </a:p>
                  </a:txBody>
                  <a:tcPr/>
                </a:tc>
                <a:extLst>
                  <a:ext uri="{0D108BD9-81ED-4DB2-BD59-A6C34878D82A}">
                    <a16:rowId xmlns:a16="http://schemas.microsoft.com/office/drawing/2014/main" val="2841854079"/>
                  </a:ext>
                </a:extLst>
              </a:tr>
              <a:tr h="599067">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38410404"/>
                  </a:ext>
                </a:extLst>
              </a:tr>
              <a:tr h="59906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237330764"/>
                  </a:ext>
                </a:extLst>
              </a:tr>
            </a:tbl>
          </a:graphicData>
        </a:graphic>
      </p:graphicFrame>
      <p:sp>
        <p:nvSpPr>
          <p:cNvPr id="2" name="标题 1"/>
          <p:cNvSpPr>
            <a:spLocks noGrp="1"/>
          </p:cNvSpPr>
          <p:nvPr>
            <p:ph type="title"/>
          </p:nvPr>
        </p:nvSpPr>
        <p:spPr/>
        <p:txBody>
          <a:bodyPr/>
          <a:lstStyle/>
          <a:p>
            <a:r>
              <a:rPr lang="zh-CN" altLang="en-US" dirty="0" smtClean="0"/>
              <a:t>核心竞争力分析</a:t>
            </a:r>
            <a:endParaRPr lang="zh-CN" altLang="en-US" dirty="0"/>
          </a:p>
        </p:txBody>
      </p:sp>
    </p:spTree>
    <p:extLst>
      <p:ext uri="{BB962C8B-B14F-4D97-AF65-F5344CB8AC3E}">
        <p14:creationId xmlns:p14="http://schemas.microsoft.com/office/powerpoint/2010/main" val="358893526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614480438"/>
              </p:ext>
            </p:extLst>
          </p:nvPr>
        </p:nvGraphicFramePr>
        <p:xfrm>
          <a:off x="1543561" y="772412"/>
          <a:ext cx="9412199" cy="5258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标题 6"/>
          <p:cNvSpPr>
            <a:spLocks noGrp="1"/>
          </p:cNvSpPr>
          <p:nvPr>
            <p:ph type="title"/>
          </p:nvPr>
        </p:nvSpPr>
        <p:spPr>
          <a:xfrm>
            <a:off x="838200" y="365126"/>
            <a:ext cx="3404389" cy="1014994"/>
          </a:xfrm>
        </p:spPr>
        <p:txBody>
          <a:bodyPr>
            <a:normAutofit/>
          </a:bodyPr>
          <a:lstStyle/>
          <a:p>
            <a:r>
              <a:rPr lang="zh-CN" altLang="en-US" sz="2800" dirty="0" smtClean="0"/>
              <a:t>差异化战略的实施</a:t>
            </a:r>
            <a:endParaRPr lang="zh-CN" altLang="en-US" sz="2800" dirty="0"/>
          </a:p>
        </p:txBody>
      </p:sp>
    </p:spTree>
    <p:extLst>
      <p:ext uri="{BB962C8B-B14F-4D97-AF65-F5344CB8AC3E}">
        <p14:creationId xmlns:p14="http://schemas.microsoft.com/office/powerpoint/2010/main" val="830753025"/>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20641" y="4763"/>
            <a:ext cx="12171360" cy="6853237"/>
          </a:xfrm>
          <a:prstGeom prst="rect">
            <a:avLst/>
          </a:prstGeom>
        </p:spPr>
      </p:pic>
      <p:sp>
        <p:nvSpPr>
          <p:cNvPr id="27" name="任意多边形 26"/>
          <p:cNvSpPr/>
          <p:nvPr/>
        </p:nvSpPr>
        <p:spPr>
          <a:xfrm>
            <a:off x="95249"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0"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42900" y="2075426"/>
            <a:ext cx="6327373" cy="1862048"/>
          </a:xfrm>
          <a:prstGeom prst="rect">
            <a:avLst/>
          </a:prstGeom>
          <a:noFill/>
        </p:spPr>
        <p:txBody>
          <a:bodyPr wrap="none" rtlCol="0">
            <a:spAutoFit/>
          </a:bodyPr>
          <a:lstStyle/>
          <a:p>
            <a:r>
              <a:rPr lang="en-US" altLang="zh-CN" sz="11500" b="1" dirty="0">
                <a:solidFill>
                  <a:schemeClr val="bg1"/>
                </a:solidFill>
              </a:rPr>
              <a:t>THANKS</a:t>
            </a:r>
            <a:endParaRPr lang="zh-CN" altLang="en-US" sz="11500" b="1" dirty="0">
              <a:solidFill>
                <a:schemeClr val="bg1"/>
              </a:solidFill>
            </a:endParaRPr>
          </a:p>
        </p:txBody>
      </p:sp>
      <p:sp>
        <p:nvSpPr>
          <p:cNvPr id="29" name="文本框 28"/>
          <p:cNvSpPr txBox="1"/>
          <p:nvPr/>
        </p:nvSpPr>
        <p:spPr>
          <a:xfrm>
            <a:off x="521634" y="3655879"/>
            <a:ext cx="4083169" cy="584775"/>
          </a:xfrm>
          <a:prstGeom prst="rect">
            <a:avLst/>
          </a:prstGeom>
          <a:noFill/>
        </p:spPr>
        <p:txBody>
          <a:bodyPr wrap="none" rtlCol="0">
            <a:spAutoFit/>
          </a:bodyPr>
          <a:lstStyle/>
          <a:p>
            <a:r>
              <a:rPr lang="zh-CN" altLang="en-US" sz="3200" b="1" kern="2500" spc="600" dirty="0" smtClean="0">
                <a:solidFill>
                  <a:schemeClr val="bg1"/>
                </a:solidFill>
              </a:rPr>
              <a:t>本周更新内容结束</a:t>
            </a:r>
            <a:endParaRPr lang="zh-CN" altLang="en-US" sz="3200" b="1" kern="2500" spc="600" dirty="0">
              <a:solidFill>
                <a:schemeClr val="bg1"/>
              </a:solidFill>
            </a:endParaRPr>
          </a:p>
        </p:txBody>
      </p:sp>
    </p:spTree>
    <p:extLst>
      <p:ext uri="{BB962C8B-B14F-4D97-AF65-F5344CB8AC3E}">
        <p14:creationId xmlns:p14="http://schemas.microsoft.com/office/powerpoint/2010/main" val="834347476"/>
      </p:ext>
    </p:extLst>
  </p:cSld>
  <p:clrMapOvr>
    <a:masterClrMapping/>
  </p:clrMapOvr>
  <p:transition spd="slow">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3339376" cy="1323439"/>
          </a:xfrm>
          <a:prstGeom prst="rect">
            <a:avLst/>
          </a:prstGeom>
        </p:spPr>
        <p:txBody>
          <a:bodyPr wrap="none">
            <a:spAutoFit/>
          </a:bodyPr>
          <a:lstStyle/>
          <a:p>
            <a:r>
              <a:rPr lang="zh-CN" altLang="en-US" sz="4000" b="1" spc="200" dirty="0" smtClean="0">
                <a:solidFill>
                  <a:schemeClr val="accent1"/>
                </a:solidFill>
              </a:rPr>
              <a:t>商业部分</a:t>
            </a:r>
            <a:r>
              <a:rPr lang="en-US" altLang="zh-CN" sz="2400" b="1" spc="200" dirty="0" smtClean="0">
                <a:solidFill>
                  <a:schemeClr val="accent1"/>
                </a:solidFill>
              </a:rPr>
              <a:t>—</a:t>
            </a:r>
            <a:r>
              <a:rPr lang="zh-CN" altLang="en-US" sz="2400" b="1" spc="200" dirty="0">
                <a:solidFill>
                  <a:schemeClr val="accent1"/>
                </a:solidFill>
              </a:rPr>
              <a:t>案例</a:t>
            </a:r>
          </a:p>
          <a:p>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0"/>
          <p:cNvSpPr txBox="1"/>
          <p:nvPr/>
        </p:nvSpPr>
        <p:spPr>
          <a:xfrm>
            <a:off x="342900" y="1213714"/>
            <a:ext cx="5243861" cy="5078313"/>
          </a:xfrm>
          <a:prstGeom prst="rect">
            <a:avLst/>
          </a:prstGeom>
          <a:noFill/>
        </p:spPr>
        <p:txBody>
          <a:bodyPr wrap="square" rtlCol="0">
            <a:spAutoFit/>
          </a:bodyPr>
          <a:lstStyle/>
          <a:p>
            <a:pPr indent="-1007745">
              <a:lnSpc>
                <a:spcPct val="150000"/>
              </a:lnSpc>
            </a:pPr>
            <a:r>
              <a:rPr lang="zh-CN" altLang="en-US" sz="2400" dirty="0">
                <a:latin typeface="+mn-ea"/>
              </a:rPr>
              <a:t>加州伯克利机器人和人体工程学实验室主任</a:t>
            </a:r>
            <a:r>
              <a:rPr lang="en-US" altLang="zh-CN" sz="2400" dirty="0" err="1">
                <a:latin typeface="+mn-ea"/>
              </a:rPr>
              <a:t>Homayoon</a:t>
            </a:r>
            <a:r>
              <a:rPr lang="en-US" altLang="zh-CN" sz="2400" dirty="0">
                <a:latin typeface="+mn-ea"/>
              </a:rPr>
              <a:t> </a:t>
            </a:r>
            <a:r>
              <a:rPr lang="en-US" altLang="zh-CN" sz="2400" dirty="0" err="1">
                <a:latin typeface="+mn-ea"/>
              </a:rPr>
              <a:t>Kazerooni</a:t>
            </a:r>
            <a:r>
              <a:rPr lang="zh-CN" altLang="en-US" sz="2400" dirty="0">
                <a:latin typeface="+mn-ea"/>
              </a:rPr>
              <a:t>教授</a:t>
            </a:r>
            <a:r>
              <a:rPr lang="zh-CN" altLang="en-US" sz="2400" dirty="0" smtClean="0">
                <a:latin typeface="+mn-ea"/>
              </a:rPr>
              <a:t>。</a:t>
            </a:r>
            <a:r>
              <a:rPr lang="en-US" altLang="zh-CN" sz="2400" dirty="0" smtClean="0">
                <a:latin typeface="+mn-ea"/>
              </a:rPr>
              <a:t>---</a:t>
            </a:r>
            <a:r>
              <a:rPr lang="zh-CN" altLang="en-US" sz="2400" dirty="0" smtClean="0">
                <a:latin typeface="+mn-ea"/>
              </a:rPr>
              <a:t>外骨骼技术大师</a:t>
            </a:r>
            <a:endParaRPr lang="en-US" altLang="zh-CN" sz="2400" dirty="0" smtClean="0">
              <a:latin typeface="+mn-ea"/>
            </a:endParaRPr>
          </a:p>
          <a:p>
            <a:pPr indent="-1007745">
              <a:lnSpc>
                <a:spcPct val="150000"/>
              </a:lnSpc>
            </a:pPr>
            <a:r>
              <a:rPr lang="zh-CN" altLang="en-US" sz="2400" dirty="0" smtClean="0">
                <a:solidFill>
                  <a:schemeClr val="tx1">
                    <a:lumMod val="75000"/>
                    <a:lumOff val="25000"/>
                  </a:schemeClr>
                </a:solidFill>
                <a:latin typeface="+mn-ea"/>
                <a:cs typeface="+mn-ea"/>
                <a:sym typeface="+mn-lt"/>
              </a:rPr>
              <a:t>专注于下肢人机系统</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BLEEX, </a:t>
            </a:r>
          </a:p>
          <a:p>
            <a:pPr indent="-1007745">
              <a:lnSpc>
                <a:spcPct val="150000"/>
              </a:lnSpc>
            </a:pPr>
            <a:r>
              <a:rPr lang="en-US" altLang="zh-CN" sz="2400" dirty="0" err="1" smtClean="0">
                <a:solidFill>
                  <a:schemeClr val="tx1">
                    <a:lumMod val="75000"/>
                    <a:lumOff val="25000"/>
                  </a:schemeClr>
                </a:solidFill>
                <a:latin typeface="+mn-ea"/>
                <a:cs typeface="+mn-ea"/>
                <a:sym typeface="+mn-lt"/>
              </a:rPr>
              <a:t>ExoHiker</a:t>
            </a:r>
            <a:r>
              <a:rPr lang="en-US" altLang="zh-CN" sz="2400" dirty="0" smtClean="0">
                <a:solidFill>
                  <a:schemeClr val="tx1">
                    <a:lumMod val="75000"/>
                    <a:lumOff val="25000"/>
                  </a:schemeClr>
                </a:solidFill>
                <a:latin typeface="+mn-ea"/>
                <a:cs typeface="+mn-ea"/>
                <a:sym typeface="+mn-lt"/>
              </a:rPr>
              <a:t>,</a:t>
            </a:r>
          </a:p>
          <a:p>
            <a:pPr indent="-1007745">
              <a:lnSpc>
                <a:spcPct val="150000"/>
              </a:lnSpc>
            </a:pPr>
            <a:r>
              <a:rPr lang="en-US" altLang="zh-CN" sz="2400" dirty="0" err="1" smtClean="0">
                <a:solidFill>
                  <a:schemeClr val="tx1">
                    <a:lumMod val="75000"/>
                    <a:lumOff val="25000"/>
                  </a:schemeClr>
                </a:solidFill>
                <a:latin typeface="+mn-ea"/>
                <a:cs typeface="+mn-ea"/>
                <a:sym typeface="+mn-lt"/>
              </a:rPr>
              <a:t>ExoClimber</a:t>
            </a:r>
            <a:r>
              <a:rPr lang="en-US" altLang="zh-CN" sz="2400" dirty="0" smtClean="0">
                <a:solidFill>
                  <a:schemeClr val="tx1">
                    <a:lumMod val="75000"/>
                    <a:lumOff val="25000"/>
                  </a:schemeClr>
                </a:solidFill>
                <a:latin typeface="+mn-ea"/>
                <a:cs typeface="+mn-ea"/>
                <a:sym typeface="+mn-lt"/>
              </a:rPr>
              <a:t>,</a:t>
            </a:r>
          </a:p>
          <a:p>
            <a:pPr indent="-1007745">
              <a:lnSpc>
                <a:spcPct val="150000"/>
              </a:lnSpc>
            </a:pPr>
            <a:r>
              <a:rPr lang="en-US" altLang="zh-CN" sz="2400" dirty="0" smtClean="0">
                <a:solidFill>
                  <a:schemeClr val="tx1">
                    <a:lumMod val="75000"/>
                    <a:lumOff val="25000"/>
                  </a:schemeClr>
                </a:solidFill>
                <a:latin typeface="+mn-ea"/>
                <a:cs typeface="+mn-ea"/>
                <a:sym typeface="+mn-lt"/>
              </a:rPr>
              <a:t>HULC</a:t>
            </a:r>
            <a:r>
              <a:rPr lang="zh-CN" altLang="en-US" sz="2400" dirty="0" smtClean="0">
                <a:solidFill>
                  <a:schemeClr val="tx1">
                    <a:lumMod val="75000"/>
                    <a:lumOff val="25000"/>
                  </a:schemeClr>
                </a:solidFill>
                <a:latin typeface="+mn-ea"/>
                <a:cs typeface="+mn-ea"/>
                <a:sym typeface="+mn-lt"/>
              </a:rPr>
              <a:t>，</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err="1" smtClean="0">
                <a:solidFill>
                  <a:schemeClr val="tx1">
                    <a:lumMod val="75000"/>
                    <a:lumOff val="25000"/>
                  </a:schemeClr>
                </a:solidFill>
                <a:latin typeface="+mn-ea"/>
                <a:cs typeface="+mn-ea"/>
                <a:sym typeface="+mn-lt"/>
              </a:rPr>
              <a:t>Ekso</a:t>
            </a:r>
            <a:endParaRPr lang="zh-CN" altLang="en-US" sz="2135" dirty="0">
              <a:solidFill>
                <a:schemeClr val="tx1">
                  <a:lumMod val="75000"/>
                  <a:lumOff val="25000"/>
                </a:schemeClr>
              </a:solidFill>
              <a:latin typeface="+mn-ea"/>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049" y="1400455"/>
            <a:ext cx="6096000" cy="3886200"/>
          </a:xfrm>
          <a:prstGeom prst="rect">
            <a:avLst/>
          </a:prstGeom>
        </p:spPr>
      </p:pic>
      <p:sp>
        <p:nvSpPr>
          <p:cNvPr id="8" name="矩形 7"/>
          <p:cNvSpPr/>
          <p:nvPr/>
        </p:nvSpPr>
        <p:spPr>
          <a:xfrm>
            <a:off x="347730" y="6336470"/>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1695431516"/>
      </p:ext>
    </p:extLst>
  </p:cSld>
  <p:clrMapOvr>
    <a:masterClrMapping/>
  </p:clrMapOvr>
  <p:transition spd="slow">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(1)</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5220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114970" y="1308718"/>
            <a:ext cx="4661852" cy="4947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indent="-1007745">
              <a:lnSpc>
                <a:spcPct val="150000"/>
              </a:lnSpc>
            </a:pPr>
            <a:r>
              <a:rPr lang="en-US" altLang="zh-CN" sz="2400" dirty="0" smtClean="0">
                <a:solidFill>
                  <a:schemeClr val="tx1">
                    <a:lumMod val="75000"/>
                    <a:lumOff val="25000"/>
                  </a:schemeClr>
                </a:solidFill>
                <a:latin typeface="+mn-ea"/>
                <a:cs typeface="+mn-ea"/>
                <a:sym typeface="+mn-lt"/>
              </a:rPr>
              <a:t>BLEEX</a:t>
            </a:r>
          </a:p>
          <a:p>
            <a:pPr indent="-1007745">
              <a:lnSpc>
                <a:spcPct val="150000"/>
              </a:lnSpc>
            </a:pPr>
            <a:r>
              <a:rPr lang="zh-CN" altLang="en-US" sz="2400" dirty="0" smtClean="0">
                <a:solidFill>
                  <a:schemeClr val="tx1">
                    <a:lumMod val="75000"/>
                    <a:lumOff val="25000"/>
                  </a:schemeClr>
                </a:solidFill>
                <a:latin typeface="+mn-ea"/>
                <a:cs typeface="+mn-ea"/>
                <a:sym typeface="+mn-lt"/>
              </a:rPr>
              <a:t>帮助士兵、消防员等轻松携带各种装备，</a:t>
            </a:r>
            <a:r>
              <a:rPr lang="en-US" altLang="zh-CN" sz="2400" dirty="0" smtClean="0">
                <a:solidFill>
                  <a:schemeClr val="tx1">
                    <a:lumMod val="75000"/>
                    <a:lumOff val="25000"/>
                  </a:schemeClr>
                </a:solidFill>
                <a:latin typeface="+mn-ea"/>
                <a:cs typeface="+mn-ea"/>
                <a:sym typeface="+mn-lt"/>
              </a:rPr>
              <a:t>2000</a:t>
            </a:r>
            <a:r>
              <a:rPr lang="zh-CN" altLang="en-US" sz="2400" dirty="0" smtClean="0">
                <a:solidFill>
                  <a:schemeClr val="tx1">
                    <a:lumMod val="75000"/>
                    <a:lumOff val="25000"/>
                  </a:schemeClr>
                </a:solidFill>
                <a:latin typeface="+mn-ea"/>
                <a:cs typeface="+mn-ea"/>
                <a:sym typeface="+mn-lt"/>
              </a:rPr>
              <a:t>年研制</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1</a:t>
            </a:r>
            <a:r>
              <a:rPr lang="zh-CN" altLang="en-US" sz="2400" dirty="0" smtClean="0">
                <a:solidFill>
                  <a:schemeClr val="tx1">
                    <a:lumMod val="75000"/>
                    <a:lumOff val="25000"/>
                  </a:schemeClr>
                </a:solidFill>
                <a:latin typeface="+mn-ea"/>
                <a:cs typeface="+mn-ea"/>
                <a:sym typeface="+mn-lt"/>
              </a:rPr>
              <a:t>、与使用者保持同步前进</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、发动机驱动，工作时间</a:t>
            </a: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小时。</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3</a:t>
            </a:r>
            <a:r>
              <a:rPr lang="zh-CN" altLang="en-US" sz="2400" dirty="0" smtClean="0">
                <a:solidFill>
                  <a:schemeClr val="tx1">
                    <a:lumMod val="75000"/>
                    <a:lumOff val="25000"/>
                  </a:schemeClr>
                </a:solidFill>
                <a:latin typeface="+mn-ea"/>
                <a:cs typeface="+mn-ea"/>
                <a:sym typeface="+mn-lt"/>
              </a:rPr>
              <a:t>、自重</a:t>
            </a:r>
            <a:r>
              <a:rPr lang="en-US" altLang="zh-CN" sz="2400" dirty="0" smtClean="0">
                <a:solidFill>
                  <a:schemeClr val="tx1">
                    <a:lumMod val="75000"/>
                    <a:lumOff val="25000"/>
                  </a:schemeClr>
                </a:solidFill>
                <a:latin typeface="+mn-ea"/>
                <a:cs typeface="+mn-ea"/>
                <a:sym typeface="+mn-lt"/>
              </a:rPr>
              <a:t>50</a:t>
            </a:r>
            <a:r>
              <a:rPr lang="zh-CN" altLang="en-US" sz="2400" dirty="0" smtClean="0">
                <a:solidFill>
                  <a:schemeClr val="tx1">
                    <a:lumMod val="75000"/>
                    <a:lumOff val="25000"/>
                  </a:schemeClr>
                </a:solidFill>
                <a:latin typeface="+mn-ea"/>
                <a:cs typeface="+mn-ea"/>
                <a:sym typeface="+mn-lt"/>
              </a:rPr>
              <a:t>公斤，负重</a:t>
            </a:r>
            <a:r>
              <a:rPr lang="en-US" altLang="zh-CN" sz="2400" dirty="0" smtClean="0">
                <a:solidFill>
                  <a:schemeClr val="tx1">
                    <a:lumMod val="75000"/>
                    <a:lumOff val="25000"/>
                  </a:schemeClr>
                </a:solidFill>
                <a:latin typeface="+mn-ea"/>
                <a:cs typeface="+mn-ea"/>
                <a:sym typeface="+mn-lt"/>
              </a:rPr>
              <a:t>32</a:t>
            </a:r>
            <a:r>
              <a:rPr lang="zh-CN" altLang="en-US" sz="2400" dirty="0" smtClean="0">
                <a:solidFill>
                  <a:schemeClr val="tx1">
                    <a:lumMod val="75000"/>
                    <a:lumOff val="25000"/>
                  </a:schemeClr>
                </a:solidFill>
                <a:latin typeface="+mn-ea"/>
                <a:cs typeface="+mn-ea"/>
                <a:sym typeface="+mn-lt"/>
              </a:rPr>
              <a:t>公斤如同背负</a:t>
            </a: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公斤。</a:t>
            </a:r>
            <a:endParaRPr lang="en-US" altLang="zh-CN" sz="2400" dirty="0">
              <a:solidFill>
                <a:schemeClr val="tx1">
                  <a:lumMod val="75000"/>
                  <a:lumOff val="25000"/>
                </a:schemeClr>
              </a:solidFill>
              <a:latin typeface="+mn-ea"/>
              <a:cs typeface="+mn-ea"/>
              <a:sym typeface="+mn-lt"/>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6822" y="1750941"/>
            <a:ext cx="2951130" cy="393444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3223" y="1750941"/>
            <a:ext cx="2567141" cy="3927419"/>
          </a:xfrm>
          <a:prstGeom prst="rect">
            <a:avLst/>
          </a:prstGeom>
        </p:spPr>
      </p:pic>
      <p:sp>
        <p:nvSpPr>
          <p:cNvPr id="4" name="矩形 3"/>
          <p:cNvSpPr/>
          <p:nvPr/>
        </p:nvSpPr>
        <p:spPr>
          <a:xfrm>
            <a:off x="9594415" y="1003682"/>
            <a:ext cx="1332416" cy="580415"/>
          </a:xfrm>
          <a:prstGeom prst="rect">
            <a:avLst/>
          </a:prstGeom>
        </p:spPr>
        <p:txBody>
          <a:bodyPr wrap="none">
            <a:spAutoFit/>
          </a:bodyPr>
          <a:lstStyle/>
          <a:p>
            <a:pPr indent="-1007745">
              <a:lnSpc>
                <a:spcPct val="150000"/>
              </a:lnSpc>
            </a:pPr>
            <a:r>
              <a:rPr lang="en-US" altLang="zh-CN" sz="2400" dirty="0"/>
              <a:t>HULC™</a:t>
            </a:r>
            <a:endParaRPr lang="en-US" altLang="zh-CN" sz="2400" dirty="0">
              <a:solidFill>
                <a:schemeClr val="tx1">
                  <a:lumMod val="75000"/>
                  <a:lumOff val="25000"/>
                </a:schemeClr>
              </a:solidFill>
              <a:latin typeface="+mn-ea"/>
              <a:cs typeface="+mn-ea"/>
              <a:sym typeface="+mn-lt"/>
            </a:endParaRPr>
          </a:p>
        </p:txBody>
      </p:sp>
      <p:pic>
        <p:nvPicPr>
          <p:cNvPr id="5" name="图片 4"/>
          <p:cNvPicPr>
            <a:picLocks noChangeAspect="1"/>
          </p:cNvPicPr>
          <p:nvPr/>
        </p:nvPicPr>
        <p:blipFill>
          <a:blip r:embed="rId4"/>
          <a:stretch>
            <a:fillRect/>
          </a:stretch>
        </p:blipFill>
        <p:spPr>
          <a:xfrm>
            <a:off x="6516551" y="1054802"/>
            <a:ext cx="1237595" cy="640135"/>
          </a:xfrm>
          <a:prstGeom prst="rect">
            <a:avLst/>
          </a:prstGeom>
        </p:spPr>
      </p:pic>
      <p:sp>
        <p:nvSpPr>
          <p:cNvPr id="13" name="矩形 12"/>
          <p:cNvSpPr/>
          <p:nvPr/>
        </p:nvSpPr>
        <p:spPr>
          <a:xfrm>
            <a:off x="991627" y="6249906"/>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3317943948"/>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(1)</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47674"/>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4296092" cy="4950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indent="-1007745">
              <a:lnSpc>
                <a:spcPct val="150000"/>
              </a:lnSpc>
            </a:pPr>
            <a:r>
              <a:rPr lang="en-US" altLang="zh-CN" sz="2400" dirty="0" err="1" smtClean="0">
                <a:solidFill>
                  <a:schemeClr val="tx1">
                    <a:lumMod val="75000"/>
                    <a:lumOff val="25000"/>
                  </a:schemeClr>
                </a:solidFill>
                <a:latin typeface="+mn-ea"/>
                <a:cs typeface="+mn-ea"/>
                <a:sym typeface="+mn-lt"/>
              </a:rPr>
              <a:t>ExoHiker</a:t>
            </a:r>
            <a:r>
              <a:rPr lang="en-US" altLang="zh-CN" sz="2400" dirty="0" smtClean="0">
                <a:solidFill>
                  <a:schemeClr val="tx1">
                    <a:lumMod val="75000"/>
                    <a:lumOff val="25000"/>
                  </a:schemeClr>
                </a:solidFill>
                <a:latin typeface="+mn-ea"/>
                <a:cs typeface="+mn-ea"/>
                <a:sym typeface="+mn-lt"/>
              </a:rPr>
              <a:t>   </a:t>
            </a:r>
            <a:r>
              <a:rPr lang="en-US" altLang="zh-CN" sz="2400" dirty="0" err="1">
                <a:solidFill>
                  <a:schemeClr val="tx1">
                    <a:lumMod val="75000"/>
                    <a:lumOff val="25000"/>
                  </a:schemeClr>
                </a:solidFill>
                <a:latin typeface="+mn-ea"/>
                <a:cs typeface="+mn-ea"/>
              </a:rPr>
              <a:t>ExoClimber</a:t>
            </a:r>
            <a:r>
              <a:rPr lang="en-US" altLang="zh-CN" sz="2400" dirty="0">
                <a:solidFill>
                  <a:schemeClr val="tx1">
                    <a:lumMod val="75000"/>
                    <a:lumOff val="25000"/>
                  </a:schemeClr>
                </a:solidFill>
                <a:latin typeface="+mn-ea"/>
                <a:cs typeface="+mn-ea"/>
              </a:rPr>
              <a:t>™</a:t>
            </a:r>
            <a:endParaRPr lang="en-US" altLang="zh-CN" sz="2400" dirty="0">
              <a:solidFill>
                <a:schemeClr val="tx1">
                  <a:lumMod val="75000"/>
                  <a:lumOff val="25000"/>
                </a:schemeClr>
              </a:solidFill>
              <a:latin typeface="+mn-ea"/>
              <a:cs typeface="+mn-ea"/>
              <a:sym typeface="+mn-lt"/>
            </a:endParaRPr>
          </a:p>
          <a:p>
            <a:pPr indent="-1007745">
              <a:lnSpc>
                <a:spcPct val="150000"/>
              </a:lnSpc>
            </a:pPr>
            <a:r>
              <a:rPr lang="zh-CN" altLang="en-US" sz="2400" dirty="0">
                <a:solidFill>
                  <a:schemeClr val="tx1">
                    <a:lumMod val="75000"/>
                    <a:lumOff val="25000"/>
                  </a:schemeClr>
                </a:solidFill>
                <a:latin typeface="+mn-ea"/>
                <a:cs typeface="+mn-ea"/>
                <a:sym typeface="+mn-lt"/>
              </a:rPr>
              <a:t>帮助携带重物</a:t>
            </a:r>
            <a:endParaRPr lang="en-US" altLang="zh-CN" sz="2400" dirty="0">
              <a:solidFill>
                <a:schemeClr val="tx1">
                  <a:lumMod val="75000"/>
                  <a:lumOff val="25000"/>
                </a:schemeClr>
              </a:solidFill>
              <a:latin typeface="+mn-ea"/>
              <a:cs typeface="+mn-ea"/>
              <a:sym typeface="+mn-lt"/>
            </a:endParaRPr>
          </a:p>
          <a:p>
            <a:pPr indent="-1007745">
              <a:lnSpc>
                <a:spcPct val="150000"/>
              </a:lnSpc>
            </a:pP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1</a:t>
            </a:r>
            <a:r>
              <a:rPr lang="zh-CN" altLang="en-US" sz="2400" dirty="0" smtClean="0">
                <a:solidFill>
                  <a:schemeClr val="tx1">
                    <a:lumMod val="75000"/>
                    <a:lumOff val="25000"/>
                  </a:schemeClr>
                </a:solidFill>
                <a:latin typeface="+mn-ea"/>
                <a:cs typeface="+mn-ea"/>
                <a:sym typeface="+mn-lt"/>
              </a:rPr>
              <a:t>、手持</a:t>
            </a:r>
            <a:r>
              <a:rPr lang="en-US" altLang="zh-CN" sz="2400" dirty="0" smtClean="0">
                <a:solidFill>
                  <a:schemeClr val="tx1">
                    <a:lumMod val="75000"/>
                    <a:lumOff val="25000"/>
                  </a:schemeClr>
                </a:solidFill>
                <a:latin typeface="+mn-ea"/>
                <a:cs typeface="+mn-ea"/>
                <a:sym typeface="+mn-lt"/>
              </a:rPr>
              <a:t>LCD</a:t>
            </a:r>
            <a:r>
              <a:rPr lang="zh-CN" altLang="en-US" sz="2400" dirty="0" smtClean="0">
                <a:solidFill>
                  <a:schemeClr val="tx1">
                    <a:lumMod val="75000"/>
                    <a:lumOff val="25000"/>
                  </a:schemeClr>
                </a:solidFill>
                <a:latin typeface="+mn-ea"/>
                <a:cs typeface="+mn-ea"/>
                <a:sym typeface="+mn-lt"/>
              </a:rPr>
              <a:t>显示屏</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、电池供电，工作时间</a:t>
            </a:r>
            <a:r>
              <a:rPr lang="en-US" altLang="zh-CN" sz="2400" dirty="0" smtClean="0">
                <a:solidFill>
                  <a:schemeClr val="tx1">
                    <a:lumMod val="75000"/>
                    <a:lumOff val="25000"/>
                  </a:schemeClr>
                </a:solidFill>
                <a:latin typeface="+mn-ea"/>
                <a:cs typeface="+mn-ea"/>
                <a:sym typeface="+mn-lt"/>
              </a:rPr>
              <a:t>21</a:t>
            </a:r>
            <a:r>
              <a:rPr lang="zh-CN" altLang="en-US" sz="2400" dirty="0" smtClean="0">
                <a:solidFill>
                  <a:schemeClr val="tx1">
                    <a:lumMod val="75000"/>
                    <a:lumOff val="25000"/>
                  </a:schemeClr>
                </a:solidFill>
                <a:latin typeface="+mn-ea"/>
                <a:cs typeface="+mn-ea"/>
                <a:sym typeface="+mn-lt"/>
              </a:rPr>
              <a:t>小时，电池重量</a:t>
            </a:r>
            <a:r>
              <a:rPr lang="en-US" altLang="zh-CN" sz="2400" dirty="0" smtClean="0">
                <a:solidFill>
                  <a:schemeClr val="tx1">
                    <a:lumMod val="75000"/>
                    <a:lumOff val="25000"/>
                  </a:schemeClr>
                </a:solidFill>
                <a:latin typeface="+mn-ea"/>
                <a:cs typeface="+mn-ea"/>
                <a:sym typeface="+mn-lt"/>
              </a:rPr>
              <a:t>0.5KG</a:t>
            </a:r>
            <a:r>
              <a:rPr lang="zh-CN" altLang="en-US" sz="2400" dirty="0" smtClean="0">
                <a:solidFill>
                  <a:schemeClr val="tx1">
                    <a:lumMod val="75000"/>
                    <a:lumOff val="25000"/>
                  </a:schemeClr>
                </a:solidFill>
                <a:latin typeface="+mn-ea"/>
                <a:cs typeface="+mn-ea"/>
                <a:sym typeface="+mn-lt"/>
              </a:rPr>
              <a:t>。</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3</a:t>
            </a:r>
            <a:r>
              <a:rPr lang="zh-CN" altLang="en-US" sz="2400" dirty="0" smtClean="0">
                <a:solidFill>
                  <a:schemeClr val="tx1">
                    <a:lumMod val="75000"/>
                    <a:lumOff val="25000"/>
                  </a:schemeClr>
                </a:solidFill>
                <a:latin typeface="+mn-ea"/>
                <a:cs typeface="+mn-ea"/>
                <a:sym typeface="+mn-lt"/>
              </a:rPr>
              <a:t>、设备重</a:t>
            </a:r>
            <a:r>
              <a:rPr lang="en-US" altLang="zh-CN" sz="2400" dirty="0" smtClean="0">
                <a:solidFill>
                  <a:schemeClr val="tx1">
                    <a:lumMod val="75000"/>
                    <a:lumOff val="25000"/>
                  </a:schemeClr>
                </a:solidFill>
                <a:latin typeface="+mn-ea"/>
                <a:cs typeface="+mn-ea"/>
                <a:sym typeface="+mn-lt"/>
              </a:rPr>
              <a:t>14</a:t>
            </a:r>
            <a:r>
              <a:rPr lang="zh-CN" altLang="en-US" sz="2400" dirty="0" smtClean="0">
                <a:solidFill>
                  <a:schemeClr val="tx1">
                    <a:lumMod val="75000"/>
                    <a:lumOff val="25000"/>
                  </a:schemeClr>
                </a:solidFill>
                <a:latin typeface="+mn-ea"/>
                <a:cs typeface="+mn-ea"/>
                <a:sym typeface="+mn-lt"/>
              </a:rPr>
              <a:t>公斤</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zh-CN" altLang="en-US" sz="2400" dirty="0" smtClean="0">
                <a:solidFill>
                  <a:schemeClr val="tx1">
                    <a:lumMod val="75000"/>
                    <a:lumOff val="25000"/>
                  </a:schemeClr>
                </a:solidFill>
                <a:latin typeface="+mn-ea"/>
                <a:cs typeface="+mn-ea"/>
                <a:sym typeface="+mn-lt"/>
              </a:rPr>
              <a:t>携带</a:t>
            </a:r>
            <a:r>
              <a:rPr lang="en-US" altLang="zh-CN" sz="2400" dirty="0" smtClean="0">
                <a:solidFill>
                  <a:schemeClr val="tx1">
                    <a:lumMod val="75000"/>
                    <a:lumOff val="25000"/>
                  </a:schemeClr>
                </a:solidFill>
                <a:latin typeface="+mn-ea"/>
                <a:cs typeface="+mn-ea"/>
                <a:sym typeface="+mn-lt"/>
              </a:rPr>
              <a:t>67</a:t>
            </a:r>
            <a:r>
              <a:rPr lang="zh-CN" altLang="en-US" sz="2400" dirty="0" smtClean="0">
                <a:solidFill>
                  <a:schemeClr val="tx1">
                    <a:lumMod val="75000"/>
                    <a:lumOff val="25000"/>
                  </a:schemeClr>
                </a:solidFill>
                <a:latin typeface="+mn-ea"/>
                <a:cs typeface="+mn-ea"/>
                <a:sym typeface="+mn-lt"/>
              </a:rPr>
              <a:t>公斤无负重感。</a:t>
            </a:r>
            <a:endParaRPr lang="en-US" altLang="zh-CN" sz="2400" dirty="0" smtClean="0">
              <a:solidFill>
                <a:schemeClr val="tx1">
                  <a:lumMod val="75000"/>
                  <a:lumOff val="25000"/>
                </a:schemeClr>
              </a:solidFill>
              <a:latin typeface="+mn-ea"/>
              <a:cs typeface="+mn-ea"/>
              <a:sym typeface="+mn-lt"/>
            </a:endParaRPr>
          </a:p>
          <a:p>
            <a:pPr indent="-1007745">
              <a:lnSpc>
                <a:spcPct val="150000"/>
              </a:lnSpc>
            </a:pPr>
            <a:endParaRPr lang="en-US" altLang="zh-CN" sz="2400" dirty="0" smtClean="0">
              <a:solidFill>
                <a:schemeClr val="tx1">
                  <a:lumMod val="75000"/>
                  <a:lumOff val="25000"/>
                </a:schemeClr>
              </a:solidFill>
              <a:latin typeface="+mn-ea"/>
              <a:cs typeface="+mn-ea"/>
              <a:sym typeface="+mn-lt"/>
            </a:endParaRPr>
          </a:p>
          <a:p>
            <a:pPr indent="-1007745">
              <a:lnSpc>
                <a:spcPct val="150000"/>
              </a:lnSpc>
            </a:pPr>
            <a:endParaRPr lang="en-US" altLang="zh-CN" sz="2400" dirty="0">
              <a:solidFill>
                <a:schemeClr val="tx1">
                  <a:lumMod val="75000"/>
                  <a:lumOff val="25000"/>
                </a:schemeClr>
              </a:solidFill>
              <a:latin typeface="+mn-ea"/>
              <a:cs typeface="+mn-ea"/>
              <a:sym typeface="+mn-l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914" y="1399194"/>
            <a:ext cx="2120265" cy="512148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4610" y="1360169"/>
            <a:ext cx="2316065" cy="5218867"/>
          </a:xfrm>
          <a:prstGeom prst="rect">
            <a:avLst/>
          </a:prstGeom>
        </p:spPr>
      </p:pic>
      <p:sp>
        <p:nvSpPr>
          <p:cNvPr id="6" name="矩形 5"/>
          <p:cNvSpPr/>
          <p:nvPr/>
        </p:nvSpPr>
        <p:spPr>
          <a:xfrm>
            <a:off x="8973229" y="852338"/>
            <a:ext cx="1608133" cy="458459"/>
          </a:xfrm>
          <a:prstGeom prst="rect">
            <a:avLst/>
          </a:prstGeom>
        </p:spPr>
        <p:txBody>
          <a:bodyPr wrap="none">
            <a:spAutoFit/>
          </a:bodyPr>
          <a:lstStyle/>
          <a:p>
            <a:pPr indent="-1007745">
              <a:lnSpc>
                <a:spcPct val="150000"/>
              </a:lnSpc>
            </a:pPr>
            <a:r>
              <a:rPr lang="en-US" altLang="zh-CN" dirty="0" err="1"/>
              <a:t>ExoClimber</a:t>
            </a:r>
            <a:r>
              <a:rPr lang="en-US" altLang="zh-CN" dirty="0"/>
              <a:t>™</a:t>
            </a:r>
            <a:endParaRPr lang="en-US" altLang="zh-CN" dirty="0">
              <a:solidFill>
                <a:schemeClr val="tx1">
                  <a:lumMod val="75000"/>
                  <a:lumOff val="25000"/>
                </a:schemeClr>
              </a:solidFill>
              <a:latin typeface="+mn-ea"/>
              <a:cs typeface="+mn-ea"/>
              <a:sym typeface="+mn-lt"/>
            </a:endParaRPr>
          </a:p>
        </p:txBody>
      </p:sp>
      <p:sp>
        <p:nvSpPr>
          <p:cNvPr id="10" name="矩形 9"/>
          <p:cNvSpPr/>
          <p:nvPr/>
        </p:nvSpPr>
        <p:spPr>
          <a:xfrm>
            <a:off x="5900234" y="941465"/>
            <a:ext cx="1351652" cy="369332"/>
          </a:xfrm>
          <a:prstGeom prst="rect">
            <a:avLst/>
          </a:prstGeom>
        </p:spPr>
        <p:txBody>
          <a:bodyPr wrap="none">
            <a:spAutoFit/>
          </a:bodyPr>
          <a:lstStyle/>
          <a:p>
            <a:r>
              <a:rPr lang="en-US" altLang="zh-CN" dirty="0" err="1"/>
              <a:t>ExoHiker</a:t>
            </a:r>
            <a:r>
              <a:rPr lang="en-US" altLang="zh-CN" dirty="0"/>
              <a:t>™</a:t>
            </a:r>
            <a:endParaRPr lang="zh-CN" altLang="en-US" dirty="0"/>
          </a:p>
        </p:txBody>
      </p:sp>
      <p:sp>
        <p:nvSpPr>
          <p:cNvPr id="15" name="矩形 14"/>
          <p:cNvSpPr/>
          <p:nvPr/>
        </p:nvSpPr>
        <p:spPr>
          <a:xfrm>
            <a:off x="938213" y="6322816"/>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3057691471"/>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(1)</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47674"/>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084243" y="1420361"/>
            <a:ext cx="3747483" cy="4710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indent="-1007745">
              <a:lnSpc>
                <a:spcPct val="150000"/>
              </a:lnSpc>
            </a:pPr>
            <a:r>
              <a:rPr lang="en-US" altLang="zh-CN" sz="2400" dirty="0" err="1">
                <a:solidFill>
                  <a:schemeClr val="tx1">
                    <a:lumMod val="75000"/>
                    <a:lumOff val="25000"/>
                  </a:schemeClr>
                </a:solidFill>
                <a:latin typeface="+mn-ea"/>
                <a:cs typeface="+mn-ea"/>
                <a:sym typeface="+mn-lt"/>
              </a:rPr>
              <a:t>eLEGS</a:t>
            </a:r>
            <a:r>
              <a:rPr lang="en-US" altLang="zh-CN" sz="2400" dirty="0" err="1" smtClean="0">
                <a:solidFill>
                  <a:schemeClr val="tx1">
                    <a:lumMod val="75000"/>
                    <a:lumOff val="25000"/>
                  </a:schemeClr>
                </a:solidFill>
                <a:latin typeface="+mn-ea"/>
                <a:cs typeface="+mn-ea"/>
                <a:sym typeface="+mn-lt"/>
              </a:rPr>
              <a:t>™</a:t>
            </a:r>
            <a:r>
              <a:rPr lang="en-US" altLang="zh-CN" sz="2400" dirty="0" err="1">
                <a:solidFill>
                  <a:schemeClr val="tx1">
                    <a:lumMod val="75000"/>
                    <a:lumOff val="25000"/>
                  </a:schemeClr>
                </a:solidFill>
                <a:latin typeface="+mn-ea"/>
                <a:cs typeface="+mn-ea"/>
                <a:sym typeface="+mn-lt"/>
              </a:rPr>
              <a:t>Austin</a:t>
            </a:r>
            <a:endParaRPr lang="en-US" altLang="zh-CN" sz="2400" dirty="0">
              <a:solidFill>
                <a:schemeClr val="tx1">
                  <a:lumMod val="75000"/>
                  <a:lumOff val="25000"/>
                </a:schemeClr>
              </a:solidFill>
              <a:latin typeface="+mn-ea"/>
              <a:cs typeface="+mn-ea"/>
              <a:sym typeface="+mn-lt"/>
            </a:endParaRPr>
          </a:p>
          <a:p>
            <a:pPr indent="-1007745">
              <a:lnSpc>
                <a:spcPct val="150000"/>
              </a:lnSpc>
            </a:pP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2010</a:t>
            </a:r>
            <a:r>
              <a:rPr lang="zh-CN" altLang="en-US" sz="2400" dirty="0" smtClean="0">
                <a:solidFill>
                  <a:schemeClr val="tx1">
                    <a:lumMod val="75000"/>
                    <a:lumOff val="25000"/>
                  </a:schemeClr>
                </a:solidFill>
                <a:latin typeface="+mn-ea"/>
                <a:cs typeface="+mn-ea"/>
                <a:sym typeface="+mn-lt"/>
              </a:rPr>
              <a:t>年研制，替代轮椅</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1</a:t>
            </a:r>
            <a:r>
              <a:rPr lang="zh-CN" altLang="en-US" sz="2400" dirty="0" smtClean="0">
                <a:solidFill>
                  <a:schemeClr val="tx1">
                    <a:lumMod val="75000"/>
                    <a:lumOff val="25000"/>
                  </a:schemeClr>
                </a:solidFill>
                <a:latin typeface="+mn-ea"/>
                <a:cs typeface="+mn-ea"/>
                <a:sym typeface="+mn-lt"/>
              </a:rPr>
              <a:t>、微电脑控制</a:t>
            </a:r>
            <a:r>
              <a:rPr lang="en-US" altLang="zh-CN" sz="2400" dirty="0" smtClean="0">
                <a:solidFill>
                  <a:schemeClr val="tx1">
                    <a:lumMod val="75000"/>
                    <a:lumOff val="25000"/>
                  </a:schemeClr>
                </a:solidFill>
                <a:latin typeface="+mn-ea"/>
                <a:cs typeface="+mn-ea"/>
                <a:sym typeface="+mn-lt"/>
              </a:rPr>
              <a:t>+</a:t>
            </a:r>
            <a:r>
              <a:rPr lang="zh-CN" altLang="en-US" sz="2400" dirty="0" smtClean="0">
                <a:solidFill>
                  <a:schemeClr val="tx1">
                    <a:lumMod val="75000"/>
                    <a:lumOff val="25000"/>
                  </a:schemeClr>
                </a:solidFill>
                <a:latin typeface="+mn-ea"/>
                <a:cs typeface="+mn-ea"/>
                <a:sym typeface="+mn-lt"/>
              </a:rPr>
              <a:t>控制算法</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、电池驱动</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3</a:t>
            </a:r>
            <a:r>
              <a:rPr lang="zh-CN" altLang="en-US" sz="2400" dirty="0" smtClean="0">
                <a:solidFill>
                  <a:schemeClr val="tx1">
                    <a:lumMod val="75000"/>
                    <a:lumOff val="25000"/>
                  </a:schemeClr>
                </a:solidFill>
                <a:latin typeface="+mn-ea"/>
                <a:cs typeface="+mn-ea"/>
                <a:sym typeface="+mn-lt"/>
              </a:rPr>
              <a:t>、医疗器械装置</a:t>
            </a:r>
            <a:endParaRPr lang="en-US" altLang="zh-CN" sz="2400" dirty="0" smtClean="0">
              <a:solidFill>
                <a:schemeClr val="tx1">
                  <a:lumMod val="75000"/>
                  <a:lumOff val="25000"/>
                </a:schemeClr>
              </a:solidFill>
              <a:latin typeface="+mn-ea"/>
              <a:cs typeface="+mn-ea"/>
              <a:sym typeface="+mn-lt"/>
            </a:endParaRPr>
          </a:p>
          <a:p>
            <a:pPr indent="-1007745">
              <a:lnSpc>
                <a:spcPct val="150000"/>
              </a:lnSpc>
            </a:pPr>
            <a:endParaRPr lang="en-US" altLang="zh-CN" sz="2400" dirty="0">
              <a:solidFill>
                <a:schemeClr val="tx1">
                  <a:lumMod val="75000"/>
                  <a:lumOff val="25000"/>
                </a:schemeClr>
              </a:solidFill>
              <a:latin typeface="+mn-ea"/>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769" y="1847118"/>
            <a:ext cx="3303417" cy="4347942"/>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084" y="1847118"/>
            <a:ext cx="2898628" cy="4347942"/>
          </a:xfrm>
          <a:prstGeom prst="rect">
            <a:avLst/>
          </a:prstGeom>
        </p:spPr>
      </p:pic>
      <p:pic>
        <p:nvPicPr>
          <p:cNvPr id="4" name="图片 3"/>
          <p:cNvPicPr>
            <a:picLocks noChangeAspect="1"/>
          </p:cNvPicPr>
          <p:nvPr/>
        </p:nvPicPr>
        <p:blipFill>
          <a:blip r:embed="rId4"/>
          <a:stretch>
            <a:fillRect/>
          </a:stretch>
        </p:blipFill>
        <p:spPr>
          <a:xfrm>
            <a:off x="5540357" y="993604"/>
            <a:ext cx="2036240" cy="853514"/>
          </a:xfrm>
          <a:prstGeom prst="rect">
            <a:avLst/>
          </a:prstGeom>
        </p:spPr>
      </p:pic>
      <p:pic>
        <p:nvPicPr>
          <p:cNvPr id="5" name="图片 4"/>
          <p:cNvPicPr>
            <a:picLocks noChangeAspect="1"/>
          </p:cNvPicPr>
          <p:nvPr/>
        </p:nvPicPr>
        <p:blipFill>
          <a:blip r:embed="rId5"/>
          <a:stretch>
            <a:fillRect/>
          </a:stretch>
        </p:blipFill>
        <p:spPr>
          <a:xfrm>
            <a:off x="9035739" y="993604"/>
            <a:ext cx="1725318" cy="853514"/>
          </a:xfrm>
          <a:prstGeom prst="rect">
            <a:avLst/>
          </a:prstGeom>
        </p:spPr>
      </p:pic>
      <p:sp>
        <p:nvSpPr>
          <p:cNvPr id="13" name="矩形 12"/>
          <p:cNvSpPr/>
          <p:nvPr/>
        </p:nvSpPr>
        <p:spPr>
          <a:xfrm>
            <a:off x="957775" y="6246595"/>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513475833"/>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(2)</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47674"/>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043941" y="1244600"/>
            <a:ext cx="3394709" cy="7259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indent="-1007745">
              <a:lnSpc>
                <a:spcPct val="150000"/>
              </a:lnSpc>
            </a:pPr>
            <a:r>
              <a:rPr lang="en-US" altLang="zh-CN" sz="2400" dirty="0" smtClean="0">
                <a:solidFill>
                  <a:schemeClr val="tx1">
                    <a:lumMod val="75000"/>
                    <a:lumOff val="25000"/>
                  </a:schemeClr>
                </a:solidFill>
                <a:latin typeface="+mn-ea"/>
                <a:cs typeface="+mn-ea"/>
                <a:sym typeface="+mn-lt"/>
              </a:rPr>
              <a:t>Hal5 </a:t>
            </a:r>
            <a:r>
              <a:rPr lang="zh-CN" altLang="en-US" sz="2400" dirty="0" smtClean="0">
                <a:solidFill>
                  <a:schemeClr val="tx1">
                    <a:lumMod val="75000"/>
                    <a:lumOff val="25000"/>
                  </a:schemeClr>
                </a:solidFill>
                <a:latin typeface="+mn-ea"/>
                <a:cs typeface="+mn-ea"/>
                <a:sym typeface="+mn-lt"/>
              </a:rPr>
              <a:t>日本筑波</a:t>
            </a:r>
            <a:r>
              <a:rPr lang="en-US" altLang="zh-CN" dirty="0"/>
              <a:t>Cyberdyne</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000" dirty="0"/>
              <a:t>HAL</a:t>
            </a:r>
            <a:r>
              <a:rPr lang="zh-CN" altLang="en-US" sz="2000" dirty="0"/>
              <a:t>是世界上第一款可以由人的</a:t>
            </a:r>
            <a:r>
              <a:rPr lang="zh-CN" altLang="en-US" sz="2000" b="1" dirty="0"/>
              <a:t>意念</a:t>
            </a:r>
            <a:r>
              <a:rPr lang="zh-CN" altLang="en-US" sz="2000" b="1" dirty="0" smtClean="0"/>
              <a:t>控制</a:t>
            </a:r>
            <a:r>
              <a:rPr lang="zh-CN" altLang="en-US" sz="2000" dirty="0" smtClean="0"/>
              <a:t>（生物电子信号）行走</a:t>
            </a:r>
            <a:r>
              <a:rPr lang="zh-CN" altLang="en-US" sz="2000" dirty="0"/>
              <a:t>的机械外骨骼</a:t>
            </a:r>
            <a:r>
              <a:rPr lang="zh-CN" altLang="en-US" sz="2000" dirty="0" smtClean="0"/>
              <a:t>。</a:t>
            </a:r>
            <a:endParaRPr lang="en-US" altLang="zh-CN" sz="2000" dirty="0" smtClean="0"/>
          </a:p>
          <a:p>
            <a:pPr indent="-1007745">
              <a:lnSpc>
                <a:spcPct val="150000"/>
              </a:lnSpc>
            </a:pPr>
            <a:endParaRPr lang="en-US" altLang="zh-CN" sz="2000" dirty="0" smtClean="0"/>
          </a:p>
          <a:p>
            <a:r>
              <a:rPr lang="en-US" altLang="zh-CN" sz="2400" dirty="0"/>
              <a:t>HAL</a:t>
            </a:r>
            <a:r>
              <a:rPr lang="zh-CN" altLang="en-US" sz="2400" dirty="0"/>
              <a:t>的运动模式</a:t>
            </a:r>
            <a:br>
              <a:rPr lang="zh-CN" altLang="en-US" sz="2400" dirty="0"/>
            </a:br>
            <a:r>
              <a:rPr lang="en-US" altLang="zh-CN" sz="2400" dirty="0"/>
              <a:t>1.</a:t>
            </a:r>
            <a:r>
              <a:rPr lang="zh-CN" altLang="en-US" sz="2400" dirty="0" smtClean="0"/>
              <a:t>想</a:t>
            </a:r>
            <a:endParaRPr lang="en-US" altLang="zh-CN" sz="2400" dirty="0" smtClean="0"/>
          </a:p>
          <a:p>
            <a:r>
              <a:rPr lang="en-US" altLang="zh-CN" sz="2400" dirty="0"/>
              <a:t>2.</a:t>
            </a:r>
            <a:r>
              <a:rPr lang="zh-CN" altLang="en-US" sz="2400" dirty="0" smtClean="0"/>
              <a:t>传输</a:t>
            </a:r>
            <a:endParaRPr lang="en-US" altLang="zh-CN" sz="2400" dirty="0" smtClean="0"/>
          </a:p>
          <a:p>
            <a:r>
              <a:rPr lang="en-US" altLang="zh-CN" sz="2400" dirty="0"/>
              <a:t>3.</a:t>
            </a:r>
            <a:r>
              <a:rPr lang="zh-CN" altLang="en-US" sz="2400" dirty="0" smtClean="0"/>
              <a:t>读取</a:t>
            </a:r>
            <a:endParaRPr lang="en-US" altLang="zh-CN" sz="2400" dirty="0" smtClean="0"/>
          </a:p>
          <a:p>
            <a:r>
              <a:rPr lang="en-US" altLang="zh-CN" sz="2400" dirty="0"/>
              <a:t>4.</a:t>
            </a:r>
            <a:r>
              <a:rPr lang="zh-CN" altLang="en-US" sz="2400" dirty="0" smtClean="0"/>
              <a:t>移动</a:t>
            </a:r>
            <a:endParaRPr lang="en-US" altLang="zh-CN" sz="2400" dirty="0" smtClean="0"/>
          </a:p>
          <a:p>
            <a:r>
              <a:rPr lang="en-US" altLang="zh-CN" sz="2400" dirty="0"/>
              <a:t>5.</a:t>
            </a:r>
            <a:r>
              <a:rPr lang="zh-CN" altLang="en-US" sz="2400" dirty="0"/>
              <a:t>反馈</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650" y="1244600"/>
            <a:ext cx="3825240" cy="5041696"/>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764" y="1244600"/>
            <a:ext cx="1971675" cy="5055283"/>
          </a:xfrm>
          <a:prstGeom prst="rect">
            <a:avLst/>
          </a:prstGeom>
        </p:spPr>
      </p:pic>
    </p:spTree>
    <p:extLst>
      <p:ext uri="{BB962C8B-B14F-4D97-AF65-F5344CB8AC3E}">
        <p14:creationId xmlns:p14="http://schemas.microsoft.com/office/powerpoint/2010/main" val="3814631612"/>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2339102" cy="707886"/>
          </a:xfrm>
          <a:prstGeom prst="rect">
            <a:avLst/>
          </a:prstGeom>
        </p:spPr>
        <p:txBody>
          <a:bodyPr wrap="none">
            <a:spAutoFit/>
          </a:bodyPr>
          <a:lstStyle/>
          <a:p>
            <a:r>
              <a:rPr lang="zh-CN" altLang="en-US" sz="4000" b="1" spc="200" dirty="0" smtClean="0">
                <a:solidFill>
                  <a:schemeClr val="accent1"/>
                </a:solidFill>
              </a:rPr>
              <a:t>案例总结</a:t>
            </a:r>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76250" y="6200280"/>
            <a:ext cx="10213117" cy="369332"/>
          </a:xfrm>
          <a:prstGeom prst="rect">
            <a:avLst/>
          </a:prstGeom>
        </p:spPr>
        <p:txBody>
          <a:bodyPr wrap="none">
            <a:spAutoFit/>
          </a:bodyPr>
          <a:lstStyle/>
          <a:p>
            <a:r>
              <a:rPr lang="zh-CN" altLang="en-US" dirty="0" smtClean="0">
                <a:solidFill>
                  <a:srgbClr val="31424E"/>
                </a:solidFill>
                <a:latin typeface="microsoft yahei" panose="020B0503020204020204" pitchFamily="34" charset="-122"/>
                <a:ea typeface="microsoft yahei" panose="020B0503020204020204" pitchFamily="34" charset="-122"/>
              </a:rPr>
              <a:t>来源：雷锋</a:t>
            </a:r>
            <a:r>
              <a:rPr lang="zh-CN" altLang="en-US" dirty="0">
                <a:solidFill>
                  <a:srgbClr val="31424E"/>
                </a:solidFill>
                <a:latin typeface="microsoft yahei" panose="020B0503020204020204" pitchFamily="34" charset="-122"/>
                <a:ea typeface="microsoft yahei" panose="020B0503020204020204" pitchFamily="34" charset="-122"/>
              </a:rPr>
              <a:t>网原创</a:t>
            </a:r>
            <a:r>
              <a:rPr lang="zh-CN" altLang="en-US" dirty="0" smtClean="0">
                <a:solidFill>
                  <a:srgbClr val="31424E"/>
                </a:solidFill>
                <a:latin typeface="microsoft yahei" panose="020B0503020204020204" pitchFamily="34" charset="-122"/>
                <a:ea typeface="microsoft yahei" panose="020B0503020204020204" pitchFamily="34" charset="-122"/>
              </a:rPr>
              <a:t>文章。</a:t>
            </a:r>
            <a:r>
              <a:rPr lang="en-US" altLang="zh-CN" dirty="0">
                <a:solidFill>
                  <a:srgbClr val="31424E"/>
                </a:solidFill>
                <a:latin typeface="microsoft yahei" panose="020B0503020204020204" pitchFamily="34" charset="-122"/>
                <a:ea typeface="microsoft yahei" panose="020B0503020204020204" pitchFamily="34" charset="-122"/>
              </a:rPr>
              <a:t>https://www.leiphone.com/news/201611/aRAvAN2260Gh4Xpb.html</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586" y="1845875"/>
            <a:ext cx="6334125" cy="357187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04" y="1512500"/>
            <a:ext cx="5495925" cy="3905250"/>
          </a:xfrm>
          <a:prstGeom prst="rect">
            <a:avLst/>
          </a:prstGeom>
        </p:spPr>
      </p:pic>
      <p:sp>
        <p:nvSpPr>
          <p:cNvPr id="11" name="文本框 10"/>
          <p:cNvSpPr txBox="1"/>
          <p:nvPr/>
        </p:nvSpPr>
        <p:spPr>
          <a:xfrm>
            <a:off x="252904" y="1044799"/>
            <a:ext cx="9598360" cy="461665"/>
          </a:xfrm>
          <a:prstGeom prst="rect">
            <a:avLst/>
          </a:prstGeom>
          <a:noFill/>
        </p:spPr>
        <p:txBody>
          <a:bodyPr wrap="square" rtlCol="0">
            <a:spAutoFit/>
          </a:bodyPr>
          <a:lstStyle/>
          <a:p>
            <a:r>
              <a:rPr lang="zh-CN" altLang="en-US" sz="2400" dirty="0" smtClean="0"/>
              <a:t>外骨骼机器人上市公司股价</a:t>
            </a:r>
            <a:endParaRPr lang="zh-CN" altLang="en-US" sz="2400" dirty="0"/>
          </a:p>
        </p:txBody>
      </p:sp>
    </p:spTree>
    <p:extLst>
      <p:ext uri="{BB962C8B-B14F-4D97-AF65-F5344CB8AC3E}">
        <p14:creationId xmlns:p14="http://schemas.microsoft.com/office/powerpoint/2010/main" val="1663127848"/>
      </p:ext>
    </p:extLst>
  </p:cSld>
  <p:clrMapOvr>
    <a:masterClrMapping/>
  </p:clrMapOvr>
  <p:transition spd="slow">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2339102" cy="707886"/>
          </a:xfrm>
          <a:prstGeom prst="rect">
            <a:avLst/>
          </a:prstGeom>
        </p:spPr>
        <p:txBody>
          <a:bodyPr wrap="none">
            <a:spAutoFit/>
          </a:bodyPr>
          <a:lstStyle/>
          <a:p>
            <a:r>
              <a:rPr lang="zh-CN" altLang="en-US" sz="4000" b="1" spc="200" dirty="0" smtClean="0">
                <a:solidFill>
                  <a:schemeClr val="accent1"/>
                </a:solidFill>
              </a:rPr>
              <a:t>案例总结</a:t>
            </a:r>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76250" y="1214300"/>
            <a:ext cx="10311765" cy="5170646"/>
          </a:xfrm>
          <a:prstGeom prst="rect">
            <a:avLst/>
          </a:prstGeom>
          <a:noFill/>
        </p:spPr>
        <p:txBody>
          <a:bodyPr wrap="square" rtlCol="0">
            <a:spAutoFit/>
          </a:bodyPr>
          <a:lstStyle/>
          <a:p>
            <a:pPr>
              <a:lnSpc>
                <a:spcPct val="150000"/>
              </a:lnSpc>
            </a:pPr>
            <a:r>
              <a:rPr lang="en-US" altLang="zh-CN" sz="2000" dirty="0" err="1"/>
              <a:t>Rewalk</a:t>
            </a:r>
            <a:r>
              <a:rPr lang="en-US" altLang="zh-CN" sz="2000" dirty="0"/>
              <a:t> Robotics</a:t>
            </a:r>
            <a:r>
              <a:rPr lang="zh-CN" altLang="zh-CN" sz="2000" dirty="0"/>
              <a:t>和</a:t>
            </a:r>
            <a:r>
              <a:rPr lang="en-US" altLang="zh-CN" sz="2000" dirty="0"/>
              <a:t>Cyberdyne</a:t>
            </a:r>
            <a:r>
              <a:rPr lang="zh-CN" altLang="zh-CN" sz="2000" dirty="0"/>
              <a:t>共同的缺点是：太贵了</a:t>
            </a:r>
            <a:r>
              <a:rPr lang="zh-CN" altLang="zh-CN" sz="2000" dirty="0" smtClean="0"/>
              <a:t>。</a:t>
            </a:r>
            <a:endParaRPr lang="en-US" altLang="zh-CN" sz="2000" dirty="0" smtClean="0"/>
          </a:p>
          <a:p>
            <a:pPr>
              <a:lnSpc>
                <a:spcPct val="150000"/>
              </a:lnSpc>
            </a:pPr>
            <a:r>
              <a:rPr lang="en-US" altLang="zh-CN" sz="2000" dirty="0" smtClean="0"/>
              <a:t>ReWalk</a:t>
            </a:r>
            <a:r>
              <a:rPr lang="en-US" altLang="zh-CN" sz="2000" dirty="0"/>
              <a:t> 6.0</a:t>
            </a:r>
            <a:r>
              <a:rPr lang="zh-CN" altLang="zh-CN" sz="2000" dirty="0"/>
              <a:t>系统的售价约是</a:t>
            </a:r>
            <a:r>
              <a:rPr lang="en-US" altLang="zh-CN" sz="2000" dirty="0"/>
              <a:t>7.7</a:t>
            </a:r>
            <a:r>
              <a:rPr lang="zh-CN" altLang="zh-CN" sz="2000" dirty="0"/>
              <a:t>万美金，而</a:t>
            </a:r>
            <a:r>
              <a:rPr lang="en-US" altLang="zh-CN" sz="2000" dirty="0"/>
              <a:t>Cyberdyne</a:t>
            </a:r>
            <a:r>
              <a:rPr lang="zh-CN" altLang="zh-CN" sz="2000" dirty="0"/>
              <a:t>的产品售价更是高达</a:t>
            </a:r>
            <a:r>
              <a:rPr lang="en-US" altLang="zh-CN" sz="2000" dirty="0"/>
              <a:t>20</a:t>
            </a:r>
            <a:r>
              <a:rPr lang="zh-CN" altLang="zh-CN" sz="2000" dirty="0"/>
              <a:t>多万美金，所以两家公司都采用了租赁的商业模式，但是租金依然不菲。</a:t>
            </a:r>
          </a:p>
          <a:p>
            <a:pPr>
              <a:lnSpc>
                <a:spcPct val="150000"/>
              </a:lnSpc>
            </a:pPr>
            <a:r>
              <a:rPr lang="en-US" altLang="zh-CN" sz="2000" dirty="0" smtClean="0"/>
              <a:t>    </a:t>
            </a:r>
            <a:r>
              <a:rPr lang="zh-CN" altLang="zh-CN" sz="2000" dirty="0" smtClean="0"/>
              <a:t>“</a:t>
            </a:r>
            <a:r>
              <a:rPr lang="zh-CN" altLang="zh-CN" sz="2000" dirty="0"/>
              <a:t>他们股票的跌与人工智能类公司股票的涨，是同步的。这两家公司的研究对象都属于电子机械领域，但是现在发生了变化，深度学习变成了从硅谷到中国的风潮。这两家公司用十几、二十几年的时间构建了复杂的交互程序，但学习型算法在半个小时内就可以超越这些积累。指令型的算法与现在学习型的算法产生了巨大的矛盾，这就是他们最大的</a:t>
            </a:r>
            <a:r>
              <a:rPr lang="en-US" altLang="zh-CN" sz="2000" dirty="0"/>
              <a:t>Bug</a:t>
            </a:r>
            <a:r>
              <a:rPr lang="zh-CN" altLang="zh-CN" sz="2000" dirty="0"/>
              <a:t>。</a:t>
            </a:r>
          </a:p>
          <a:p>
            <a:pPr>
              <a:lnSpc>
                <a:spcPct val="150000"/>
              </a:lnSpc>
            </a:pPr>
            <a:r>
              <a:rPr lang="zh-CN" altLang="zh-CN" sz="2000" dirty="0"/>
              <a:t>所以他们会很快被其他企业赶上。这就是我们正在探索的领域，我们在去年上半年定义了</a:t>
            </a:r>
            <a:r>
              <a:rPr lang="en-US" altLang="zh-CN" sz="2000" dirty="0"/>
              <a:t>7</a:t>
            </a:r>
            <a:r>
              <a:rPr lang="zh-CN" altLang="zh-CN" sz="2000" dirty="0"/>
              <a:t>层深度学习网络，用</a:t>
            </a:r>
            <a:r>
              <a:rPr lang="en-US" altLang="zh-CN" sz="2000" dirty="0"/>
              <a:t>3</a:t>
            </a:r>
            <a:r>
              <a:rPr lang="zh-CN" altLang="zh-CN" sz="2000" dirty="0"/>
              <a:t>、</a:t>
            </a:r>
            <a:r>
              <a:rPr lang="en-US" altLang="zh-CN" sz="2000" dirty="0"/>
              <a:t>4</a:t>
            </a:r>
            <a:r>
              <a:rPr lang="zh-CN" altLang="zh-CN" sz="2000" dirty="0"/>
              <a:t>个传感器取得</a:t>
            </a:r>
            <a:r>
              <a:rPr lang="en-US" altLang="zh-CN" sz="2000" dirty="0"/>
              <a:t>7</a:t>
            </a:r>
            <a:r>
              <a:rPr lang="zh-CN" altLang="zh-CN" sz="2000" dirty="0"/>
              <a:t>、</a:t>
            </a:r>
            <a:r>
              <a:rPr lang="en-US" altLang="zh-CN" sz="2000" dirty="0"/>
              <a:t>8</a:t>
            </a:r>
            <a:r>
              <a:rPr lang="zh-CN" altLang="zh-CN" sz="2000" dirty="0"/>
              <a:t>个变量，在源源不断的变量中学习和配合人类的行走步态，这样穿戴的体验就完全不一样。”</a:t>
            </a:r>
          </a:p>
          <a:p>
            <a:pPr>
              <a:lnSpc>
                <a:spcPct val="150000"/>
              </a:lnSpc>
            </a:pPr>
            <a:endParaRPr lang="zh-CN" altLang="en-US" sz="2000" dirty="0"/>
          </a:p>
        </p:txBody>
      </p:sp>
      <p:sp>
        <p:nvSpPr>
          <p:cNvPr id="8" name="矩形 7"/>
          <p:cNvSpPr/>
          <p:nvPr/>
        </p:nvSpPr>
        <p:spPr>
          <a:xfrm>
            <a:off x="476250" y="6200280"/>
            <a:ext cx="10213117" cy="369332"/>
          </a:xfrm>
          <a:prstGeom prst="rect">
            <a:avLst/>
          </a:prstGeom>
        </p:spPr>
        <p:txBody>
          <a:bodyPr wrap="none">
            <a:spAutoFit/>
          </a:bodyPr>
          <a:lstStyle/>
          <a:p>
            <a:r>
              <a:rPr lang="zh-CN" altLang="en-US" dirty="0" smtClean="0">
                <a:solidFill>
                  <a:srgbClr val="31424E"/>
                </a:solidFill>
                <a:latin typeface="microsoft yahei" panose="020B0503020204020204" pitchFamily="34" charset="-122"/>
                <a:ea typeface="microsoft yahei" panose="020B0503020204020204" pitchFamily="34" charset="-122"/>
              </a:rPr>
              <a:t>来源：雷锋</a:t>
            </a:r>
            <a:r>
              <a:rPr lang="zh-CN" altLang="en-US" dirty="0">
                <a:solidFill>
                  <a:srgbClr val="31424E"/>
                </a:solidFill>
                <a:latin typeface="microsoft yahei" panose="020B0503020204020204" pitchFamily="34" charset="-122"/>
                <a:ea typeface="microsoft yahei" panose="020B0503020204020204" pitchFamily="34" charset="-122"/>
              </a:rPr>
              <a:t>网原创</a:t>
            </a:r>
            <a:r>
              <a:rPr lang="zh-CN" altLang="en-US" dirty="0" smtClean="0">
                <a:solidFill>
                  <a:srgbClr val="31424E"/>
                </a:solidFill>
                <a:latin typeface="microsoft yahei" panose="020B0503020204020204" pitchFamily="34" charset="-122"/>
                <a:ea typeface="microsoft yahei" panose="020B0503020204020204" pitchFamily="34" charset="-122"/>
              </a:rPr>
              <a:t>文章。</a:t>
            </a:r>
            <a:r>
              <a:rPr lang="en-US" altLang="zh-CN" dirty="0">
                <a:solidFill>
                  <a:srgbClr val="31424E"/>
                </a:solidFill>
                <a:latin typeface="microsoft yahei" panose="020B0503020204020204" pitchFamily="34" charset="-122"/>
                <a:ea typeface="microsoft yahei" panose="020B0503020204020204" pitchFamily="34" charset="-122"/>
              </a:rPr>
              <a:t>https://www.leiphone.com/news/201611/aRAvAN2260Gh4Xpb.html</a:t>
            </a:r>
            <a:endParaRPr lang="zh-CN" altLang="en-US" dirty="0"/>
          </a:p>
        </p:txBody>
      </p:sp>
    </p:spTree>
  </p:cSld>
  <p:clrMapOvr>
    <a:masterClrMapping/>
  </p:clrMapOvr>
  <p:transition spd="slow">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371600" y="1638300"/>
            <a:ext cx="4629150" cy="3703320"/>
          </a:xfrm>
          <a:prstGeom prst="rect">
            <a:avLst/>
          </a:prstGeom>
        </p:spPr>
      </p:pic>
      <p:sp>
        <p:nvSpPr>
          <p:cNvPr id="4" name="五边形 3"/>
          <p:cNvSpPr/>
          <p:nvPr/>
        </p:nvSpPr>
        <p:spPr>
          <a:xfrm>
            <a:off x="1352550" y="1790700"/>
            <a:ext cx="1428750" cy="628650"/>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摘要</a:t>
            </a:r>
          </a:p>
        </p:txBody>
      </p:sp>
      <p:sp>
        <p:nvSpPr>
          <p:cNvPr id="6" name="矩形 5"/>
          <p:cNvSpPr/>
          <p:nvPr/>
        </p:nvSpPr>
        <p:spPr>
          <a:xfrm>
            <a:off x="6096000" y="1638300"/>
            <a:ext cx="6096000" cy="3703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15075" y="1809750"/>
            <a:ext cx="5657850" cy="2492990"/>
          </a:xfrm>
          <a:prstGeom prst="rect">
            <a:avLst/>
          </a:prstGeom>
        </p:spPr>
        <p:txBody>
          <a:bodyPr wrap="square">
            <a:spAutoFit/>
          </a:bodyPr>
          <a:lstStyle/>
          <a:p>
            <a:pPr>
              <a:lnSpc>
                <a:spcPct val="150000"/>
              </a:lnSpc>
            </a:pPr>
            <a:r>
              <a:rPr lang="zh-CN" altLang="en-US" sz="3200" dirty="0" smtClean="0">
                <a:solidFill>
                  <a:schemeClr val="bg1"/>
                </a:solidFill>
                <a:latin typeface="Arial" panose="020B0604020202020204" pitchFamily="34" charset="0"/>
              </a:rPr>
              <a:t>第六周：</a:t>
            </a:r>
            <a:endParaRPr lang="en-US" altLang="zh-CN" sz="2400" dirty="0" smtClean="0">
              <a:solidFill>
                <a:schemeClr val="bg1"/>
              </a:solidFill>
              <a:latin typeface="Arial" panose="020B0604020202020204" pitchFamily="34" charset="0"/>
            </a:endParaRPr>
          </a:p>
          <a:p>
            <a:pPr>
              <a:lnSpc>
                <a:spcPct val="150000"/>
              </a:lnSpc>
            </a:pPr>
            <a:r>
              <a:rPr lang="zh-CN" altLang="en-US" sz="2400" dirty="0" smtClean="0">
                <a:solidFill>
                  <a:schemeClr val="bg1"/>
                </a:solidFill>
                <a:latin typeface="Arial" panose="020B0604020202020204" pitchFamily="34" charset="0"/>
              </a:rPr>
              <a:t>√   商业分析拓展</a:t>
            </a:r>
            <a:endParaRPr lang="en-US" altLang="zh-CN" sz="2400" dirty="0" smtClean="0">
              <a:solidFill>
                <a:schemeClr val="bg1"/>
              </a:solidFill>
              <a:latin typeface="Arial" panose="020B0604020202020204" pitchFamily="34" charset="0"/>
            </a:endParaRPr>
          </a:p>
          <a:p>
            <a:pPr>
              <a:lnSpc>
                <a:spcPct val="150000"/>
              </a:lnSpc>
            </a:pPr>
            <a:r>
              <a:rPr lang="zh-CN" altLang="en-US" sz="2400" dirty="0" smtClean="0">
                <a:solidFill>
                  <a:schemeClr val="bg1"/>
                </a:solidFill>
                <a:latin typeface="Arial" panose="020B0604020202020204" pitchFamily="34" charset="0"/>
              </a:rPr>
              <a:t>√   技术调研</a:t>
            </a:r>
            <a:endParaRPr lang="zh-CN" altLang="en-US" sz="2400" dirty="0">
              <a:solidFill>
                <a:schemeClr val="bg1"/>
              </a:solidFill>
              <a:latin typeface="Arial" panose="020B0604020202020204" pitchFamily="34" charset="0"/>
            </a:endParaRPr>
          </a:p>
          <a:p>
            <a:pPr>
              <a:lnSpc>
                <a:spcPct val="150000"/>
              </a:lnSpc>
            </a:pPr>
            <a:r>
              <a:rPr lang="zh-CN" altLang="en-US" sz="2400" dirty="0">
                <a:solidFill>
                  <a:schemeClr val="bg1"/>
                </a:solidFill>
                <a:latin typeface="Arial" panose="020B0604020202020204" pitchFamily="34" charset="0"/>
              </a:rPr>
              <a:t>√   </a:t>
            </a:r>
            <a:r>
              <a:rPr lang="zh-CN" altLang="en-US" sz="2400" dirty="0" smtClean="0">
                <a:solidFill>
                  <a:schemeClr val="bg1"/>
                </a:solidFill>
                <a:latin typeface="Arial" panose="020B0604020202020204" pitchFamily="34" charset="0"/>
              </a:rPr>
              <a:t>目标、愿景</a:t>
            </a:r>
            <a:endParaRPr lang="zh-CN" altLang="en-US" sz="2400" dirty="0">
              <a:solidFill>
                <a:schemeClr val="bg1"/>
              </a:solidFill>
              <a:latin typeface="Arial" panose="020B0604020202020204" pitchFamily="34" charset="0"/>
            </a:endParaRPr>
          </a:p>
        </p:txBody>
      </p:sp>
      <p:sp>
        <p:nvSpPr>
          <p:cNvPr id="9" name="矩形 8"/>
          <p:cNvSpPr/>
          <p:nvPr/>
        </p:nvSpPr>
        <p:spPr>
          <a:xfrm>
            <a:off x="0" y="1638300"/>
            <a:ext cx="1276350" cy="3703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 name="矩形 3"/>
          <p:cNvSpPr/>
          <p:nvPr/>
        </p:nvSpPr>
        <p:spPr>
          <a:xfrm>
            <a:off x="685800" y="76200"/>
            <a:ext cx="2339102" cy="707886"/>
          </a:xfrm>
          <a:prstGeom prst="rect">
            <a:avLst/>
          </a:prstGeom>
        </p:spPr>
        <p:txBody>
          <a:bodyPr wrap="none">
            <a:spAutoFit/>
          </a:bodyPr>
          <a:lstStyle/>
          <a:p>
            <a:pPr fontAlgn="auto"/>
            <a:r>
              <a:rPr lang="zh-CN" altLang="en-US" sz="4000" b="1" spc="200" noProof="1" smtClean="0">
                <a:solidFill>
                  <a:schemeClr val="accent1"/>
                </a:solidFill>
                <a:latin typeface="+mn-lt"/>
                <a:ea typeface="+mn-ea"/>
              </a:rPr>
              <a:t>技术部分</a:t>
            </a:r>
            <a:endParaRPr lang="zh-CN" altLang="en-US" sz="4000" b="1" spc="200" noProof="1">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163"/>
            <a:ext cx="12192000" cy="96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9463" name="组合 20"/>
          <p:cNvGrpSpPr>
            <a:grpSpLocks/>
          </p:cNvGrpSpPr>
          <p:nvPr/>
        </p:nvGrpSpPr>
        <p:grpSpPr bwMode="auto">
          <a:xfrm>
            <a:off x="5148263" y="1131888"/>
            <a:ext cx="1897062" cy="1897062"/>
            <a:chOff x="4854966" y="1574162"/>
            <a:chExt cx="1897870" cy="1897870"/>
          </a:xfrm>
        </p:grpSpPr>
        <p:sp>
          <p:nvSpPr>
            <p:cNvPr id="22" name="泪滴形 21"/>
            <p:cNvSpPr/>
            <p:nvPr/>
          </p:nvSpPr>
          <p:spPr>
            <a:xfrm rot="8100000">
              <a:off x="4854966" y="1574162"/>
              <a:ext cx="1897870" cy="1897870"/>
            </a:xfrm>
            <a:prstGeom prst="teardrop">
              <a:avLst/>
            </a:prstGeom>
          </p:spPr>
          <p:style>
            <a:lnRef idx="2">
              <a:schemeClr val="accent1"/>
            </a:lnRef>
            <a:fillRef idx="1">
              <a:schemeClr val="lt1"/>
            </a:fillRef>
            <a:effectRef idx="0">
              <a:schemeClr val="accent1"/>
            </a:effectRef>
            <a:fontRef idx="minor">
              <a:schemeClr val="dk1"/>
            </a:fontRef>
          </p:style>
          <p:txBody>
            <a:bodyPr anchor="ctr"/>
            <a:lstStyle/>
            <a:p>
              <a:pPr algn="ctr" defTabSz="913765" fontAlgn="auto">
                <a:defRPr/>
              </a:pPr>
              <a:endParaRPr lang="zh-CN" altLang="en-US" sz="2535" noProof="1">
                <a:solidFill>
                  <a:schemeClr val="tx2">
                    <a:lumMod val="75000"/>
                  </a:schemeClr>
                </a:solidFill>
                <a:cs typeface="Arial" panose="020B0604020202020204" pitchFamily="34" charset="0"/>
              </a:endParaRPr>
            </a:p>
          </p:txBody>
        </p:sp>
        <p:grpSp>
          <p:nvGrpSpPr>
            <p:cNvPr id="23" name="组合 22"/>
            <p:cNvGrpSpPr>
              <a:grpSpLocks noChangeAspect="1"/>
            </p:cNvGrpSpPr>
            <p:nvPr/>
          </p:nvGrpSpPr>
          <p:grpSpPr>
            <a:xfrm>
              <a:off x="5635285" y="1769187"/>
              <a:ext cx="337232" cy="529201"/>
              <a:chOff x="8912226" y="6756324"/>
              <a:chExt cx="250825" cy="393606"/>
            </a:xfrm>
            <a:solidFill>
              <a:srgbClr val="9DA8B1"/>
            </a:solidFill>
          </p:grpSpPr>
          <p:sp>
            <p:nvSpPr>
              <p:cNvPr id="24" name="Freeform 550"/>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p:spPr>
            <p:style>
              <a:lnRef idx="3">
                <a:schemeClr val="lt1"/>
              </a:lnRef>
              <a:fillRef idx="1">
                <a:schemeClr val="accent2"/>
              </a:fillRef>
              <a:effectRef idx="1">
                <a:schemeClr val="accent2"/>
              </a:effectRef>
              <a:fontRef idx="minor">
                <a:schemeClr val="lt1"/>
              </a:fontRef>
            </p:style>
            <p:txBody>
              <a:bodyPr lIns="162560" tIns="81280" rIns="162560" bIns="81280"/>
              <a:lstStyle/>
              <a:p>
                <a:pPr defTabSz="913765" fontAlgn="auto">
                  <a:defRPr/>
                </a:pPr>
                <a:endParaRPr lang="zh-CN" altLang="en-US" sz="2535" noProof="1">
                  <a:solidFill>
                    <a:schemeClr val="tx2">
                      <a:lumMod val="75000"/>
                    </a:schemeClr>
                  </a:solidFill>
                  <a:cs typeface="Arial" panose="020B0604020202020204" pitchFamily="34" charset="0"/>
                </a:endParaRPr>
              </a:p>
            </p:txBody>
          </p:sp>
          <p:sp>
            <p:nvSpPr>
              <p:cNvPr id="25" name="Freeform 551"/>
              <p:cNvSpPr/>
              <p:nvPr/>
            </p:nvSpPr>
            <p:spPr bwMode="auto">
              <a:xfrm>
                <a:off x="8977313" y="6756324"/>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p:spPr>
            <p:style>
              <a:lnRef idx="3">
                <a:schemeClr val="lt1"/>
              </a:lnRef>
              <a:fillRef idx="1">
                <a:schemeClr val="accent2"/>
              </a:fillRef>
              <a:effectRef idx="1">
                <a:schemeClr val="accent2"/>
              </a:effectRef>
              <a:fontRef idx="minor">
                <a:schemeClr val="lt1"/>
              </a:fontRef>
            </p:style>
            <p:txBody>
              <a:bodyPr lIns="162560" tIns="81280" rIns="162560" bIns="81280"/>
              <a:lstStyle/>
              <a:p>
                <a:pPr defTabSz="913765" fontAlgn="auto">
                  <a:defRPr/>
                </a:pPr>
                <a:endParaRPr lang="zh-CN" altLang="en-US" sz="2535" noProof="1">
                  <a:solidFill>
                    <a:schemeClr val="tx2">
                      <a:lumMod val="75000"/>
                    </a:schemeClr>
                  </a:solidFill>
                  <a:cs typeface="Arial" panose="020B0604020202020204" pitchFamily="34" charset="0"/>
                </a:endParaRPr>
              </a:p>
            </p:txBody>
          </p:sp>
        </p:grpSp>
      </p:grpSp>
      <p:grpSp>
        <p:nvGrpSpPr>
          <p:cNvPr id="19466" name="组合 31"/>
          <p:cNvGrpSpPr>
            <a:grpSpLocks/>
          </p:cNvGrpSpPr>
          <p:nvPr/>
        </p:nvGrpSpPr>
        <p:grpSpPr bwMode="auto">
          <a:xfrm rot="1440000">
            <a:off x="6569075" y="3733800"/>
            <a:ext cx="1876425" cy="1897063"/>
            <a:chOff x="6438262" y="3038866"/>
            <a:chExt cx="1897870" cy="1897870"/>
          </a:xfrm>
        </p:grpSpPr>
        <p:sp>
          <p:nvSpPr>
            <p:cNvPr id="33" name="泪滴形 32"/>
            <p:cNvSpPr/>
            <p:nvPr/>
          </p:nvSpPr>
          <p:spPr>
            <a:xfrm rot="8100000" flipV="1">
              <a:off x="6437856" y="3039915"/>
              <a:ext cx="1897869" cy="1897870"/>
            </a:xfrm>
            <a:prstGeom prst="teardrop">
              <a:avLst/>
            </a:prstGeom>
          </p:spPr>
          <p:style>
            <a:lnRef idx="2">
              <a:schemeClr val="accent2"/>
            </a:lnRef>
            <a:fillRef idx="1">
              <a:schemeClr val="lt1"/>
            </a:fillRef>
            <a:effectRef idx="0">
              <a:schemeClr val="accent2"/>
            </a:effectRef>
            <a:fontRef idx="minor">
              <a:schemeClr val="dk1"/>
            </a:fontRef>
          </p:style>
          <p:txBody>
            <a:bodyPr anchor="ctr"/>
            <a:lstStyle/>
            <a:p>
              <a:pPr algn="ctr" defTabSz="913765" fontAlgn="auto">
                <a:defRPr/>
              </a:pPr>
              <a:endParaRPr lang="zh-CN" altLang="en-US" sz="2535" noProof="1">
                <a:cs typeface="Arial" panose="020B0604020202020204" pitchFamily="34" charset="0"/>
              </a:endParaRPr>
            </a:p>
          </p:txBody>
        </p:sp>
        <p:grpSp>
          <p:nvGrpSpPr>
            <p:cNvPr id="34" name="组合 33"/>
            <p:cNvGrpSpPr>
              <a:grpSpLocks noChangeAspect="1"/>
            </p:cNvGrpSpPr>
            <p:nvPr/>
          </p:nvGrpSpPr>
          <p:grpSpPr>
            <a:xfrm>
              <a:off x="7839999" y="3717801"/>
              <a:ext cx="318025" cy="540000"/>
              <a:chOff x="11322051" y="6770687"/>
              <a:chExt cx="236538" cy="401638"/>
            </a:xfrm>
            <a:solidFill>
              <a:srgbClr val="E7E7E7"/>
            </a:solidFill>
          </p:grpSpPr>
          <p:sp>
            <p:nvSpPr>
              <p:cNvPr id="35"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p:spPr>
            <p:style>
              <a:lnRef idx="2">
                <a:schemeClr val="accent2"/>
              </a:lnRef>
              <a:fillRef idx="1">
                <a:schemeClr val="lt1"/>
              </a:fillRef>
              <a:effectRef idx="0">
                <a:schemeClr val="accent2"/>
              </a:effectRef>
              <a:fontRef idx="minor">
                <a:schemeClr val="dk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sp>
            <p:nvSpPr>
              <p:cNvPr id="36" name="Rectangle 493"/>
              <p:cNvSpPr>
                <a:spLocks noChangeArrowheads="1"/>
              </p:cNvSpPr>
              <p:nvPr/>
            </p:nvSpPr>
            <p:spPr bwMode="auto">
              <a:xfrm>
                <a:off x="11391901" y="7105649"/>
                <a:ext cx="98425" cy="26988"/>
              </a:xfrm>
              <a:prstGeom prst="rect">
                <a:avLst/>
              </a:prstGeom>
            </p:spPr>
            <p:style>
              <a:lnRef idx="2">
                <a:schemeClr val="accent2"/>
              </a:lnRef>
              <a:fillRef idx="1">
                <a:schemeClr val="lt1"/>
              </a:fillRef>
              <a:effectRef idx="0">
                <a:schemeClr val="accent2"/>
              </a:effectRef>
              <a:fontRef idx="minor">
                <a:schemeClr val="dk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sp>
            <p:nvSpPr>
              <p:cNvPr id="37" name="Rectangle 494"/>
              <p:cNvSpPr>
                <a:spLocks noChangeArrowheads="1"/>
              </p:cNvSpPr>
              <p:nvPr/>
            </p:nvSpPr>
            <p:spPr bwMode="auto">
              <a:xfrm>
                <a:off x="11417301" y="7145337"/>
                <a:ext cx="49213" cy="26988"/>
              </a:xfrm>
              <a:prstGeom prst="rect">
                <a:avLst/>
              </a:prstGeom>
            </p:spPr>
            <p:style>
              <a:lnRef idx="2">
                <a:schemeClr val="accent2"/>
              </a:lnRef>
              <a:fillRef idx="1">
                <a:schemeClr val="lt1"/>
              </a:fillRef>
              <a:effectRef idx="0">
                <a:schemeClr val="accent2"/>
              </a:effectRef>
              <a:fontRef idx="minor">
                <a:schemeClr val="dk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grpSp>
      </p:grpSp>
      <p:grpSp>
        <p:nvGrpSpPr>
          <p:cNvPr id="19469" name="组合 37"/>
          <p:cNvGrpSpPr>
            <a:grpSpLocks/>
          </p:cNvGrpSpPr>
          <p:nvPr/>
        </p:nvGrpSpPr>
        <p:grpSpPr bwMode="auto">
          <a:xfrm rot="-1620000">
            <a:off x="3573463" y="3760788"/>
            <a:ext cx="1898650" cy="1897062"/>
            <a:chOff x="3271670" y="3038866"/>
            <a:chExt cx="1897870" cy="1897870"/>
          </a:xfrm>
        </p:grpSpPr>
        <p:sp>
          <p:nvSpPr>
            <p:cNvPr id="39" name="泪滴形 38"/>
            <p:cNvSpPr/>
            <p:nvPr/>
          </p:nvSpPr>
          <p:spPr>
            <a:xfrm rot="13500000" flipH="1" flipV="1">
              <a:off x="3270603" y="3039213"/>
              <a:ext cx="1897870" cy="1897870"/>
            </a:xfrm>
            <a:prstGeom prst="teardrop">
              <a:avLst/>
            </a:prstGeom>
          </p:spPr>
          <p:style>
            <a:lnRef idx="2">
              <a:schemeClr val="accent2"/>
            </a:lnRef>
            <a:fillRef idx="1">
              <a:schemeClr val="lt1"/>
            </a:fillRef>
            <a:effectRef idx="0">
              <a:schemeClr val="accent2"/>
            </a:effectRef>
            <a:fontRef idx="minor">
              <a:schemeClr val="dk1"/>
            </a:fontRef>
          </p:style>
          <p:txBody>
            <a:bodyPr anchor="ctr"/>
            <a:lstStyle/>
            <a:p>
              <a:pPr algn="ctr" defTabSz="913765" fontAlgn="auto">
                <a:defRPr/>
              </a:pPr>
              <a:endParaRPr lang="zh-CN" altLang="en-US" sz="2535" noProof="1">
                <a:cs typeface="Arial" panose="020B0604020202020204" pitchFamily="34" charset="0"/>
              </a:endParaRPr>
            </a:p>
          </p:txBody>
        </p:sp>
        <p:sp>
          <p:nvSpPr>
            <p:cNvPr id="40" name="Freeform 169"/>
            <p:cNvSpPr>
              <a:spLocks noChangeAspect="1"/>
            </p:cNvSpPr>
            <p:nvPr/>
          </p:nvSpPr>
          <p:spPr bwMode="auto">
            <a:xfrm>
              <a:off x="3482696" y="3715975"/>
              <a:ext cx="360215" cy="541568"/>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p:spPr>
          <p:style>
            <a:lnRef idx="3">
              <a:schemeClr val="lt1"/>
            </a:lnRef>
            <a:fillRef idx="1">
              <a:schemeClr val="accent1"/>
            </a:fillRef>
            <a:effectRef idx="1">
              <a:schemeClr val="accent1"/>
            </a:effectRef>
            <a:fontRef idx="minor">
              <a:schemeClr val="lt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grpSp>
      <p:sp>
        <p:nvSpPr>
          <p:cNvPr id="19472" name="文本框 14"/>
          <p:cNvSpPr txBox="1">
            <a:spLocks noChangeArrowheads="1"/>
          </p:cNvSpPr>
          <p:nvPr/>
        </p:nvSpPr>
        <p:spPr bwMode="auto">
          <a:xfrm>
            <a:off x="4262946" y="461381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结构模块</a:t>
            </a:r>
            <a:endParaRPr lang="zh-CN" altLang="en-US" dirty="0"/>
          </a:p>
        </p:txBody>
      </p:sp>
      <p:sp>
        <p:nvSpPr>
          <p:cNvPr id="19473" name="文本框 17"/>
          <p:cNvSpPr txBox="1">
            <a:spLocks noChangeArrowheads="1"/>
          </p:cNvSpPr>
          <p:nvPr/>
        </p:nvSpPr>
        <p:spPr bwMode="auto">
          <a:xfrm>
            <a:off x="5542002" y="214638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控制模块</a:t>
            </a:r>
            <a:endParaRPr lang="zh-CN" altLang="en-US" dirty="0"/>
          </a:p>
        </p:txBody>
      </p:sp>
      <p:sp>
        <p:nvSpPr>
          <p:cNvPr id="19474" name="文本框 41"/>
          <p:cNvSpPr txBox="1">
            <a:spLocks noChangeArrowheads="1"/>
          </p:cNvSpPr>
          <p:nvPr/>
        </p:nvSpPr>
        <p:spPr bwMode="auto">
          <a:xfrm>
            <a:off x="6805019" y="4617551"/>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动力模块</a:t>
            </a:r>
            <a:endParaRPr lang="zh-CN" altLang="en-US" dirty="0"/>
          </a:p>
        </p:txBody>
      </p:sp>
    </p:spTree>
    <p:extLst>
      <p:ext uri="{BB962C8B-B14F-4D97-AF65-F5344CB8AC3E}">
        <p14:creationId xmlns:p14="http://schemas.microsoft.com/office/powerpoint/2010/main" val="256744481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4673074" cy="707886"/>
          </a:xfrm>
          <a:prstGeom prst="rect">
            <a:avLst/>
          </a:prstGeom>
        </p:spPr>
        <p:txBody>
          <a:bodyPr wrap="none">
            <a:spAutoFit/>
          </a:bodyPr>
          <a:lstStyle/>
          <a:p>
            <a:r>
              <a:rPr lang="zh-CN" altLang="en-US" sz="4000" b="1" spc="200" dirty="0" smtClean="0">
                <a:solidFill>
                  <a:schemeClr val="accent1"/>
                </a:solidFill>
              </a:rPr>
              <a:t>未来预期</a:t>
            </a:r>
            <a:r>
              <a:rPr lang="en-US" altLang="zh-CN" sz="2400" spc="200" dirty="0" smtClean="0">
                <a:solidFill>
                  <a:schemeClr val="accent1"/>
                </a:solidFill>
              </a:rPr>
              <a:t>—</a:t>
            </a:r>
            <a:r>
              <a:rPr lang="zh-CN" altLang="en-US" sz="2400" spc="200" dirty="0" smtClean="0">
                <a:solidFill>
                  <a:schemeClr val="accent1"/>
                </a:solidFill>
              </a:rPr>
              <a:t>未来生活遐想</a:t>
            </a:r>
            <a:endParaRPr lang="zh-CN" altLang="en-US" sz="2400"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76250" y="1214300"/>
            <a:ext cx="11240565" cy="4247317"/>
          </a:xfrm>
          <a:prstGeom prst="rect">
            <a:avLst/>
          </a:prstGeom>
          <a:noFill/>
        </p:spPr>
        <p:txBody>
          <a:bodyPr wrap="square" rtlCol="0">
            <a:spAutoFit/>
          </a:bodyPr>
          <a:lstStyle/>
          <a:p>
            <a:pPr>
              <a:lnSpc>
                <a:spcPct val="150000"/>
              </a:lnSpc>
            </a:pPr>
            <a:r>
              <a:rPr lang="zh-CN" altLang="en-US" sz="2000" dirty="0" smtClean="0"/>
              <a:t>        未来生活遐想</a:t>
            </a:r>
            <a:r>
              <a:rPr lang="en-US" altLang="zh-CN" sz="2000" dirty="0" smtClean="0"/>
              <a:t>——</a:t>
            </a:r>
            <a:r>
              <a:rPr lang="zh-CN" altLang="en-US" sz="2000" dirty="0" smtClean="0"/>
              <a:t>早上</a:t>
            </a:r>
            <a:r>
              <a:rPr lang="en-US" altLang="zh-CN" sz="2000" dirty="0"/>
              <a:t>7</a:t>
            </a:r>
            <a:r>
              <a:rPr lang="zh-CN" altLang="en-US" sz="2000" dirty="0"/>
              <a:t>点你的收音机闹钟响起，播放的是你之前从未听过的歌曲，但你的确很喜欢这</a:t>
            </a:r>
            <a:r>
              <a:rPr lang="zh-CN" altLang="en-US" sz="2000" dirty="0" smtClean="0"/>
              <a:t>首歌。这些</a:t>
            </a:r>
            <a:r>
              <a:rPr lang="zh-CN" altLang="en-US" sz="2000" dirty="0"/>
              <a:t>歌曲本身可能借助机器学习来播放</a:t>
            </a:r>
            <a:r>
              <a:rPr lang="zh-CN" altLang="en-US" sz="2000" dirty="0" smtClean="0"/>
              <a:t>。接下来</a:t>
            </a:r>
            <a:r>
              <a:rPr lang="zh-CN" altLang="en-US" sz="2000" dirty="0"/>
              <a:t>你吃早餐，阅读早报。早报在几个小时前印好，利用学习算法，印刷过程经过仔细</a:t>
            </a:r>
            <a:r>
              <a:rPr lang="zh-CN" altLang="en-US" sz="2000" dirty="0" smtClean="0"/>
              <a:t>调整</a:t>
            </a:r>
            <a:r>
              <a:rPr lang="zh-CN" altLang="en-US" sz="2000" dirty="0"/>
              <a:t>，以免报纸出现折痕。你房间的温度刚刚好，电费明显少了很多，因为你安装了</a:t>
            </a:r>
            <a:r>
              <a:rPr lang="en-US" altLang="zh-CN" sz="2000" dirty="0"/>
              <a:t>Nest</a:t>
            </a:r>
            <a:r>
              <a:rPr lang="zh-CN" altLang="en-US" sz="2000" dirty="0" smtClean="0"/>
              <a:t>智能温控器。你出门去</a:t>
            </a:r>
            <a:r>
              <a:rPr lang="zh-CN" altLang="en-US" sz="2000" dirty="0"/>
              <a:t>上班</a:t>
            </a:r>
            <a:r>
              <a:rPr lang="zh-CN" altLang="en-US" sz="2000" dirty="0" smtClean="0"/>
              <a:t>，穿戴上可以快速行走的外骨骼机器人，快速到达你想去的任何地方。</a:t>
            </a:r>
            <a:r>
              <a:rPr lang="zh-CN" altLang="en-US" sz="2000" dirty="0"/>
              <a:t>你利用一</a:t>
            </a:r>
            <a:r>
              <a:rPr lang="zh-CN" altLang="en-US" sz="2000" dirty="0" smtClean="0"/>
              <a:t>个预报</a:t>
            </a:r>
            <a:r>
              <a:rPr lang="zh-CN" altLang="en-US" sz="2000" dirty="0"/>
              <a:t>系统（</a:t>
            </a:r>
            <a:r>
              <a:rPr lang="en-US" altLang="zh-CN" sz="2000" dirty="0" err="1"/>
              <a:t>Inrix</a:t>
            </a:r>
            <a:r>
              <a:rPr lang="zh-CN" altLang="en-US" sz="2000" dirty="0"/>
              <a:t>）</a:t>
            </a:r>
            <a:r>
              <a:rPr lang="zh-CN" altLang="en-US" sz="2000" dirty="0" smtClean="0"/>
              <a:t>来躲避高峰时段的拥挤，这</a:t>
            </a:r>
            <a:r>
              <a:rPr lang="zh-CN" altLang="en-US" sz="2000" dirty="0"/>
              <a:t>当然</a:t>
            </a:r>
            <a:r>
              <a:rPr lang="zh-CN" altLang="en-US" sz="2000" dirty="0" smtClean="0"/>
              <a:t>能让你拥有更多的自由支配时间，减缓</a:t>
            </a:r>
            <a:r>
              <a:rPr lang="zh-CN" altLang="en-US" sz="2000" dirty="0"/>
              <a:t>你的压力。上班时，</a:t>
            </a:r>
            <a:r>
              <a:rPr lang="zh-CN" altLang="en-US" sz="2000" dirty="0" smtClean="0"/>
              <a:t>机器学习</a:t>
            </a:r>
            <a:r>
              <a:rPr lang="zh-CN" altLang="en-US" sz="2000" dirty="0"/>
              <a:t>帮你克服信息超载。你利用数据立方体来汇总大量数据，从每个角度观察该立方体，</a:t>
            </a:r>
            <a:r>
              <a:rPr lang="zh-CN" altLang="en-US" sz="2000" dirty="0" smtClean="0"/>
              <a:t>获取</a:t>
            </a:r>
            <a:r>
              <a:rPr lang="zh-CN" altLang="en-US" sz="2000" dirty="0"/>
              <a:t>最有用的信息</a:t>
            </a:r>
            <a:r>
              <a:rPr lang="zh-CN" altLang="en-US" sz="2000" dirty="0" smtClean="0"/>
              <a:t>。也许</a:t>
            </a:r>
            <a:r>
              <a:rPr lang="zh-CN" altLang="en-US" sz="2000" dirty="0"/>
              <a:t>你没有意识到以上这些</a:t>
            </a:r>
            <a:r>
              <a:rPr lang="zh-CN" altLang="en-US" sz="2000" dirty="0" smtClean="0"/>
              <a:t>，但它们有可能就是你的未来生活。人工智能、大数据分析、机器人的人机结合，这些科技即将改变人们未来生活的衣食住行。</a:t>
            </a:r>
            <a:endParaRPr lang="zh-CN" altLang="en-US" sz="2000" dirty="0"/>
          </a:p>
        </p:txBody>
      </p:sp>
    </p:spTree>
    <p:extLst>
      <p:ext uri="{BB962C8B-B14F-4D97-AF65-F5344CB8AC3E}">
        <p14:creationId xmlns:p14="http://schemas.microsoft.com/office/powerpoint/2010/main" val="1921706565"/>
      </p:ext>
    </p:extLst>
  </p:cSld>
  <p:clrMapOvr>
    <a:masterClrMapping/>
  </p:clrMapOvr>
  <p:transition spd="slow">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p:nvSpPr>
        <p:spPr>
          <a:xfrm>
            <a:off x="685800" y="76200"/>
            <a:ext cx="2316480" cy="706755"/>
          </a:xfrm>
          <a:prstGeom prst="rect">
            <a:avLst/>
          </a:prstGeom>
        </p:spPr>
        <p:txBody>
          <a:bodyPr wrap="none">
            <a:spAutoFit/>
          </a:bodyPr>
          <a:lstStyle/>
          <a:p>
            <a:pPr algn="l"/>
            <a:r>
              <a:rPr lang="zh-CN" sz="4000" b="1" spc="200" dirty="0">
                <a:solidFill>
                  <a:schemeClr val="accent1"/>
                </a:solidFill>
                <a:sym typeface="+mn-ea"/>
              </a:rPr>
              <a:t>参考文献</a:t>
            </a: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755015" y="4674235"/>
            <a:ext cx="4248785" cy="1015365"/>
            <a:chOff x="754741" y="4673920"/>
            <a:chExt cx="5947186" cy="1015680"/>
          </a:xfrm>
        </p:grpSpPr>
        <p:sp>
          <p:nvSpPr>
            <p:cNvPr id="10" name="Freeform 8"/>
            <p:cNvSpPr/>
            <p:nvPr/>
          </p:nvSpPr>
          <p:spPr bwMode="auto">
            <a:xfrm>
              <a:off x="754741" y="4673920"/>
              <a:ext cx="5947186" cy="1015680"/>
            </a:xfrm>
            <a:custGeom>
              <a:avLst/>
              <a:gdLst>
                <a:gd name="T0" fmla="*/ 2317 w 2628"/>
                <a:gd name="T1" fmla="*/ 1 h 449"/>
                <a:gd name="T2" fmla="*/ 1588 w 2628"/>
                <a:gd name="T3" fmla="*/ 1 h 449"/>
                <a:gd name="T4" fmla="*/ 1588 w 2628"/>
                <a:gd name="T5" fmla="*/ 0 h 449"/>
                <a:gd name="T6" fmla="*/ 863 w 2628"/>
                <a:gd name="T7" fmla="*/ 0 h 449"/>
                <a:gd name="T8" fmla="*/ 863 w 2628"/>
                <a:gd name="T9" fmla="*/ 0 h 449"/>
                <a:gd name="T10" fmla="*/ 28 w 2628"/>
                <a:gd name="T11" fmla="*/ 0 h 449"/>
                <a:gd name="T12" fmla="*/ 27 w 2628"/>
                <a:gd name="T13" fmla="*/ 0 h 449"/>
                <a:gd name="T14" fmla="*/ 19 w 2628"/>
                <a:gd name="T15" fmla="*/ 81 h 449"/>
                <a:gd name="T16" fmla="*/ 343 w 2628"/>
                <a:gd name="T17" fmla="*/ 158 h 449"/>
                <a:gd name="T18" fmla="*/ 433 w 2628"/>
                <a:gd name="T19" fmla="*/ 449 h 449"/>
                <a:gd name="T20" fmla="*/ 2317 w 2628"/>
                <a:gd name="T21" fmla="*/ 449 h 449"/>
                <a:gd name="T22" fmla="*/ 2628 w 2628"/>
                <a:gd name="T23" fmla="*/ 223 h 449"/>
                <a:gd name="T24" fmla="*/ 2317 w 2628"/>
                <a:gd name="T25" fmla="*/ 1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8" h="449">
                  <a:moveTo>
                    <a:pt x="2317" y="1"/>
                  </a:moveTo>
                  <a:cubicBezTo>
                    <a:pt x="1588" y="1"/>
                    <a:pt x="1588" y="1"/>
                    <a:pt x="1588" y="1"/>
                  </a:cubicBezTo>
                  <a:cubicBezTo>
                    <a:pt x="1588" y="0"/>
                    <a:pt x="1588" y="0"/>
                    <a:pt x="1588" y="0"/>
                  </a:cubicBezTo>
                  <a:cubicBezTo>
                    <a:pt x="863" y="0"/>
                    <a:pt x="863" y="0"/>
                    <a:pt x="863" y="0"/>
                  </a:cubicBezTo>
                  <a:cubicBezTo>
                    <a:pt x="863" y="0"/>
                    <a:pt x="863" y="0"/>
                    <a:pt x="863" y="0"/>
                  </a:cubicBezTo>
                  <a:cubicBezTo>
                    <a:pt x="28" y="0"/>
                    <a:pt x="28" y="0"/>
                    <a:pt x="28" y="0"/>
                  </a:cubicBezTo>
                  <a:cubicBezTo>
                    <a:pt x="27" y="0"/>
                    <a:pt x="27" y="0"/>
                    <a:pt x="27" y="0"/>
                  </a:cubicBezTo>
                  <a:cubicBezTo>
                    <a:pt x="13" y="25"/>
                    <a:pt x="0" y="53"/>
                    <a:pt x="19" y="81"/>
                  </a:cubicBezTo>
                  <a:cubicBezTo>
                    <a:pt x="48" y="124"/>
                    <a:pt x="280" y="110"/>
                    <a:pt x="343" y="158"/>
                  </a:cubicBezTo>
                  <a:cubicBezTo>
                    <a:pt x="405" y="206"/>
                    <a:pt x="443" y="381"/>
                    <a:pt x="433" y="449"/>
                  </a:cubicBezTo>
                  <a:cubicBezTo>
                    <a:pt x="433" y="449"/>
                    <a:pt x="2317" y="449"/>
                    <a:pt x="2317" y="449"/>
                  </a:cubicBezTo>
                  <a:cubicBezTo>
                    <a:pt x="2441" y="449"/>
                    <a:pt x="2628" y="223"/>
                    <a:pt x="2628" y="223"/>
                  </a:cubicBezTo>
                  <a:cubicBezTo>
                    <a:pt x="2628" y="223"/>
                    <a:pt x="2441" y="1"/>
                    <a:pt x="2317" y="1"/>
                  </a:cubicBezTo>
                  <a:close/>
                </a:path>
              </a:pathLst>
            </a:custGeom>
            <a:solidFill>
              <a:schemeClr val="accent4"/>
            </a:solidFill>
            <a:ln>
              <a:noFill/>
            </a:ln>
          </p:spPr>
          <p:txBody>
            <a:bodyPr vert="horz" wrap="square" lIns="68580" tIns="34290" rIns="68580" bIns="34290" numCol="1" anchor="t" anchorCtr="0" compatLnSpc="1"/>
            <a:lstStyle/>
            <a:p>
              <a:endParaRPr lang="zh-CN" altLang="en-US" sz="3600"/>
            </a:p>
          </p:txBody>
        </p:sp>
        <p:sp>
          <p:nvSpPr>
            <p:cNvPr id="11" name="文本框 16"/>
            <p:cNvSpPr txBox="1"/>
            <p:nvPr/>
          </p:nvSpPr>
          <p:spPr>
            <a:xfrm>
              <a:off x="5676901" y="4880176"/>
              <a:ext cx="366127" cy="684107"/>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grpSp>
          <p:nvGrpSpPr>
            <p:cNvPr id="12" name="组合 11"/>
            <p:cNvGrpSpPr>
              <a:grpSpLocks noChangeAspect="1"/>
            </p:cNvGrpSpPr>
            <p:nvPr/>
          </p:nvGrpSpPr>
          <p:grpSpPr>
            <a:xfrm>
              <a:off x="1794577" y="4875357"/>
              <a:ext cx="553121" cy="446843"/>
              <a:chOff x="6994525" y="3779838"/>
              <a:chExt cx="1090613" cy="881062"/>
            </a:xfrm>
            <a:solidFill>
              <a:schemeClr val="bg1"/>
            </a:solidFill>
          </p:grpSpPr>
          <p:sp>
            <p:nvSpPr>
              <p:cNvPr id="13" name="Freeform 14"/>
              <p:cNvSpPr/>
              <p:nvPr/>
            </p:nvSpPr>
            <p:spPr bwMode="auto">
              <a:xfrm>
                <a:off x="7150100" y="4349750"/>
                <a:ext cx="363538" cy="311150"/>
              </a:xfrm>
              <a:custGeom>
                <a:avLst/>
                <a:gdLst>
                  <a:gd name="T0" fmla="*/ 207 w 229"/>
                  <a:gd name="T1" fmla="*/ 41 h 196"/>
                  <a:gd name="T2" fmla="*/ 195 w 229"/>
                  <a:gd name="T3" fmla="*/ 67 h 196"/>
                  <a:gd name="T4" fmla="*/ 169 w 229"/>
                  <a:gd name="T5" fmla="*/ 60 h 196"/>
                  <a:gd name="T6" fmla="*/ 0 w 229"/>
                  <a:gd name="T7" fmla="*/ 12 h 196"/>
                  <a:gd name="T8" fmla="*/ 0 w 229"/>
                  <a:gd name="T9" fmla="*/ 132 h 196"/>
                  <a:gd name="T10" fmla="*/ 229 w 229"/>
                  <a:gd name="T11" fmla="*/ 196 h 196"/>
                  <a:gd name="T12" fmla="*/ 229 w 229"/>
                  <a:gd name="T13" fmla="*/ 0 h 196"/>
                  <a:gd name="T14" fmla="*/ 207 w 229"/>
                  <a:gd name="T15" fmla="*/ 41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96">
                    <a:moveTo>
                      <a:pt x="207" y="41"/>
                    </a:moveTo>
                    <a:lnTo>
                      <a:pt x="195" y="67"/>
                    </a:lnTo>
                    <a:lnTo>
                      <a:pt x="169" y="60"/>
                    </a:lnTo>
                    <a:lnTo>
                      <a:pt x="0" y="12"/>
                    </a:lnTo>
                    <a:lnTo>
                      <a:pt x="0" y="132"/>
                    </a:lnTo>
                    <a:lnTo>
                      <a:pt x="229" y="196"/>
                    </a:lnTo>
                    <a:lnTo>
                      <a:pt x="229" y="0"/>
                    </a:lnTo>
                    <a:lnTo>
                      <a:pt x="207"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4" name="Freeform 15"/>
              <p:cNvSpPr/>
              <p:nvPr/>
            </p:nvSpPr>
            <p:spPr bwMode="auto">
              <a:xfrm>
                <a:off x="7566025" y="4349750"/>
                <a:ext cx="368300" cy="311150"/>
              </a:xfrm>
              <a:custGeom>
                <a:avLst/>
                <a:gdLst>
                  <a:gd name="T0" fmla="*/ 34 w 232"/>
                  <a:gd name="T1" fmla="*/ 67 h 196"/>
                  <a:gd name="T2" fmla="*/ 22 w 232"/>
                  <a:gd name="T3" fmla="*/ 41 h 196"/>
                  <a:gd name="T4" fmla="*/ 0 w 232"/>
                  <a:gd name="T5" fmla="*/ 0 h 196"/>
                  <a:gd name="T6" fmla="*/ 0 w 232"/>
                  <a:gd name="T7" fmla="*/ 196 h 196"/>
                  <a:gd name="T8" fmla="*/ 232 w 232"/>
                  <a:gd name="T9" fmla="*/ 132 h 196"/>
                  <a:gd name="T10" fmla="*/ 232 w 232"/>
                  <a:gd name="T11" fmla="*/ 12 h 196"/>
                  <a:gd name="T12" fmla="*/ 62 w 232"/>
                  <a:gd name="T13" fmla="*/ 60 h 196"/>
                  <a:gd name="T14" fmla="*/ 34 w 232"/>
                  <a:gd name="T15" fmla="*/ 67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96">
                    <a:moveTo>
                      <a:pt x="34" y="67"/>
                    </a:moveTo>
                    <a:lnTo>
                      <a:pt x="22" y="41"/>
                    </a:lnTo>
                    <a:lnTo>
                      <a:pt x="0" y="0"/>
                    </a:lnTo>
                    <a:lnTo>
                      <a:pt x="0" y="196"/>
                    </a:lnTo>
                    <a:lnTo>
                      <a:pt x="232" y="132"/>
                    </a:lnTo>
                    <a:lnTo>
                      <a:pt x="232" y="12"/>
                    </a:lnTo>
                    <a:lnTo>
                      <a:pt x="62" y="60"/>
                    </a:lnTo>
                    <a:lnTo>
                      <a:pt x="34"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5" name="Freeform 16"/>
              <p:cNvSpPr/>
              <p:nvPr/>
            </p:nvSpPr>
            <p:spPr bwMode="auto">
              <a:xfrm>
                <a:off x="7540625" y="4065588"/>
                <a:ext cx="503238" cy="327025"/>
              </a:xfrm>
              <a:custGeom>
                <a:avLst/>
                <a:gdLst>
                  <a:gd name="T0" fmla="*/ 69 w 317"/>
                  <a:gd name="T1" fmla="*/ 206 h 206"/>
                  <a:gd name="T2" fmla="*/ 317 w 317"/>
                  <a:gd name="T3" fmla="*/ 136 h 206"/>
                  <a:gd name="T4" fmla="*/ 248 w 317"/>
                  <a:gd name="T5" fmla="*/ 0 h 206"/>
                  <a:gd name="T6" fmla="*/ 0 w 317"/>
                  <a:gd name="T7" fmla="*/ 67 h 206"/>
                  <a:gd name="T8" fmla="*/ 69 w 317"/>
                  <a:gd name="T9" fmla="*/ 206 h 206"/>
                </a:gdLst>
                <a:ahLst/>
                <a:cxnLst>
                  <a:cxn ang="0">
                    <a:pos x="T0" y="T1"/>
                  </a:cxn>
                  <a:cxn ang="0">
                    <a:pos x="T2" y="T3"/>
                  </a:cxn>
                  <a:cxn ang="0">
                    <a:pos x="T4" y="T5"/>
                  </a:cxn>
                  <a:cxn ang="0">
                    <a:pos x="T6" y="T7"/>
                  </a:cxn>
                  <a:cxn ang="0">
                    <a:pos x="T8" y="T9"/>
                  </a:cxn>
                </a:cxnLst>
                <a:rect l="0" t="0" r="r" b="b"/>
                <a:pathLst>
                  <a:path w="317" h="206">
                    <a:moveTo>
                      <a:pt x="69" y="206"/>
                    </a:moveTo>
                    <a:lnTo>
                      <a:pt x="317" y="136"/>
                    </a:lnTo>
                    <a:lnTo>
                      <a:pt x="248" y="0"/>
                    </a:lnTo>
                    <a:lnTo>
                      <a:pt x="0" y="67"/>
                    </a:lnTo>
                    <a:lnTo>
                      <a:pt x="6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6" name="Freeform 17"/>
              <p:cNvSpPr/>
              <p:nvPr/>
            </p:nvSpPr>
            <p:spPr bwMode="auto">
              <a:xfrm>
                <a:off x="7040563" y="4065588"/>
                <a:ext cx="500063" cy="327025"/>
              </a:xfrm>
              <a:custGeom>
                <a:avLst/>
                <a:gdLst>
                  <a:gd name="T0" fmla="*/ 245 w 315"/>
                  <a:gd name="T1" fmla="*/ 206 h 206"/>
                  <a:gd name="T2" fmla="*/ 315 w 315"/>
                  <a:gd name="T3" fmla="*/ 67 h 206"/>
                  <a:gd name="T4" fmla="*/ 66 w 315"/>
                  <a:gd name="T5" fmla="*/ 0 h 206"/>
                  <a:gd name="T6" fmla="*/ 0 w 315"/>
                  <a:gd name="T7" fmla="*/ 136 h 206"/>
                  <a:gd name="T8" fmla="*/ 245 w 315"/>
                  <a:gd name="T9" fmla="*/ 206 h 206"/>
                </a:gdLst>
                <a:ahLst/>
                <a:cxnLst>
                  <a:cxn ang="0">
                    <a:pos x="T0" y="T1"/>
                  </a:cxn>
                  <a:cxn ang="0">
                    <a:pos x="T2" y="T3"/>
                  </a:cxn>
                  <a:cxn ang="0">
                    <a:pos x="T4" y="T5"/>
                  </a:cxn>
                  <a:cxn ang="0">
                    <a:pos x="T6" y="T7"/>
                  </a:cxn>
                  <a:cxn ang="0">
                    <a:pos x="T8" y="T9"/>
                  </a:cxn>
                </a:cxnLst>
                <a:rect l="0" t="0" r="r" b="b"/>
                <a:pathLst>
                  <a:path w="315" h="206">
                    <a:moveTo>
                      <a:pt x="245" y="206"/>
                    </a:moveTo>
                    <a:lnTo>
                      <a:pt x="315" y="67"/>
                    </a:lnTo>
                    <a:lnTo>
                      <a:pt x="66" y="0"/>
                    </a:lnTo>
                    <a:lnTo>
                      <a:pt x="0" y="136"/>
                    </a:lnTo>
                    <a:lnTo>
                      <a:pt x="245"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7" name="Freeform 18"/>
              <p:cNvSpPr/>
              <p:nvPr/>
            </p:nvSpPr>
            <p:spPr bwMode="auto">
              <a:xfrm>
                <a:off x="7540625" y="3779838"/>
                <a:ext cx="544513" cy="285750"/>
              </a:xfrm>
              <a:custGeom>
                <a:avLst/>
                <a:gdLst>
                  <a:gd name="T0" fmla="*/ 271 w 343"/>
                  <a:gd name="T1" fmla="*/ 151 h 180"/>
                  <a:gd name="T2" fmla="*/ 343 w 343"/>
                  <a:gd name="T3" fmla="*/ 70 h 180"/>
                  <a:gd name="T4" fmla="*/ 95 w 343"/>
                  <a:gd name="T5" fmla="*/ 0 h 180"/>
                  <a:gd name="T6" fmla="*/ 0 w 343"/>
                  <a:gd name="T7" fmla="*/ 110 h 180"/>
                  <a:gd name="T8" fmla="*/ 183 w 343"/>
                  <a:gd name="T9" fmla="*/ 161 h 180"/>
                  <a:gd name="T10" fmla="*/ 248 w 343"/>
                  <a:gd name="T11" fmla="*/ 180 h 180"/>
                  <a:gd name="T12" fmla="*/ 271 w 343"/>
                  <a:gd name="T13" fmla="*/ 151 h 180"/>
                </a:gdLst>
                <a:ahLst/>
                <a:cxnLst>
                  <a:cxn ang="0">
                    <a:pos x="T0" y="T1"/>
                  </a:cxn>
                  <a:cxn ang="0">
                    <a:pos x="T2" y="T3"/>
                  </a:cxn>
                  <a:cxn ang="0">
                    <a:pos x="T4" y="T5"/>
                  </a:cxn>
                  <a:cxn ang="0">
                    <a:pos x="T6" y="T7"/>
                  </a:cxn>
                  <a:cxn ang="0">
                    <a:pos x="T8" y="T9"/>
                  </a:cxn>
                  <a:cxn ang="0">
                    <a:pos x="T10" y="T11"/>
                  </a:cxn>
                  <a:cxn ang="0">
                    <a:pos x="T12" y="T13"/>
                  </a:cxn>
                </a:cxnLst>
                <a:rect l="0" t="0" r="r" b="b"/>
                <a:pathLst>
                  <a:path w="343" h="180">
                    <a:moveTo>
                      <a:pt x="271" y="151"/>
                    </a:moveTo>
                    <a:lnTo>
                      <a:pt x="343" y="70"/>
                    </a:lnTo>
                    <a:lnTo>
                      <a:pt x="95" y="0"/>
                    </a:lnTo>
                    <a:lnTo>
                      <a:pt x="0" y="110"/>
                    </a:lnTo>
                    <a:lnTo>
                      <a:pt x="183" y="161"/>
                    </a:lnTo>
                    <a:lnTo>
                      <a:pt x="248" y="180"/>
                    </a:lnTo>
                    <a:lnTo>
                      <a:pt x="271"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8" name="Freeform 19"/>
              <p:cNvSpPr/>
              <p:nvPr/>
            </p:nvSpPr>
            <p:spPr bwMode="auto">
              <a:xfrm>
                <a:off x="6994525" y="3779838"/>
                <a:ext cx="546100" cy="285750"/>
              </a:xfrm>
              <a:custGeom>
                <a:avLst/>
                <a:gdLst>
                  <a:gd name="T0" fmla="*/ 160 w 344"/>
                  <a:gd name="T1" fmla="*/ 161 h 180"/>
                  <a:gd name="T2" fmla="*/ 344 w 344"/>
                  <a:gd name="T3" fmla="*/ 110 h 180"/>
                  <a:gd name="T4" fmla="*/ 248 w 344"/>
                  <a:gd name="T5" fmla="*/ 0 h 180"/>
                  <a:gd name="T6" fmla="*/ 0 w 344"/>
                  <a:gd name="T7" fmla="*/ 70 h 180"/>
                  <a:gd name="T8" fmla="*/ 72 w 344"/>
                  <a:gd name="T9" fmla="*/ 151 h 180"/>
                  <a:gd name="T10" fmla="*/ 95 w 344"/>
                  <a:gd name="T11" fmla="*/ 180 h 180"/>
                  <a:gd name="T12" fmla="*/ 160 w 344"/>
                  <a:gd name="T13" fmla="*/ 161 h 180"/>
                </a:gdLst>
                <a:ahLst/>
                <a:cxnLst>
                  <a:cxn ang="0">
                    <a:pos x="T0" y="T1"/>
                  </a:cxn>
                  <a:cxn ang="0">
                    <a:pos x="T2" y="T3"/>
                  </a:cxn>
                  <a:cxn ang="0">
                    <a:pos x="T4" y="T5"/>
                  </a:cxn>
                  <a:cxn ang="0">
                    <a:pos x="T6" y="T7"/>
                  </a:cxn>
                  <a:cxn ang="0">
                    <a:pos x="T8" y="T9"/>
                  </a:cxn>
                  <a:cxn ang="0">
                    <a:pos x="T10" y="T11"/>
                  </a:cxn>
                  <a:cxn ang="0">
                    <a:pos x="T12" y="T13"/>
                  </a:cxn>
                </a:cxnLst>
                <a:rect l="0" t="0" r="r" b="b"/>
                <a:pathLst>
                  <a:path w="344" h="180">
                    <a:moveTo>
                      <a:pt x="160" y="161"/>
                    </a:moveTo>
                    <a:lnTo>
                      <a:pt x="344" y="110"/>
                    </a:lnTo>
                    <a:lnTo>
                      <a:pt x="248" y="0"/>
                    </a:lnTo>
                    <a:lnTo>
                      <a:pt x="0" y="70"/>
                    </a:lnTo>
                    <a:lnTo>
                      <a:pt x="72" y="151"/>
                    </a:lnTo>
                    <a:lnTo>
                      <a:pt x="95" y="180"/>
                    </a:lnTo>
                    <a:lnTo>
                      <a:pt x="160" y="1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grpSp>
        <p:nvGrpSpPr>
          <p:cNvPr id="19" name="组合 18"/>
          <p:cNvGrpSpPr/>
          <p:nvPr/>
        </p:nvGrpSpPr>
        <p:grpSpPr>
          <a:xfrm>
            <a:off x="480695" y="2642870"/>
            <a:ext cx="4523105" cy="1017270"/>
            <a:chOff x="480668" y="2642562"/>
            <a:chExt cx="6221259" cy="1017470"/>
          </a:xfrm>
        </p:grpSpPr>
        <p:sp>
          <p:nvSpPr>
            <p:cNvPr id="20" name="Freeform 6"/>
            <p:cNvSpPr/>
            <p:nvPr/>
          </p:nvSpPr>
          <p:spPr bwMode="auto">
            <a:xfrm>
              <a:off x="480668" y="2642562"/>
              <a:ext cx="6221259" cy="1017470"/>
            </a:xfrm>
            <a:custGeom>
              <a:avLst/>
              <a:gdLst>
                <a:gd name="T0" fmla="*/ 2438 w 2749"/>
                <a:gd name="T1" fmla="*/ 0 h 449"/>
                <a:gd name="T2" fmla="*/ 892 w 2749"/>
                <a:gd name="T3" fmla="*/ 0 h 449"/>
                <a:gd name="T4" fmla="*/ 892 w 2749"/>
                <a:gd name="T5" fmla="*/ 0 h 449"/>
                <a:gd name="T6" fmla="*/ 146 w 2749"/>
                <a:gd name="T7" fmla="*/ 0 h 449"/>
                <a:gd name="T8" fmla="*/ 146 w 2749"/>
                <a:gd name="T9" fmla="*/ 1 h 449"/>
                <a:gd name="T10" fmla="*/ 135 w 2749"/>
                <a:gd name="T11" fmla="*/ 267 h 449"/>
                <a:gd name="T12" fmla="*/ 0 w 2749"/>
                <a:gd name="T13" fmla="*/ 447 h 449"/>
                <a:gd name="T14" fmla="*/ 778 w 2749"/>
                <a:gd name="T15" fmla="*/ 447 h 449"/>
                <a:gd name="T16" fmla="*/ 805 w 2749"/>
                <a:gd name="T17" fmla="*/ 449 h 449"/>
                <a:gd name="T18" fmla="*/ 2438 w 2749"/>
                <a:gd name="T19" fmla="*/ 449 h 449"/>
                <a:gd name="T20" fmla="*/ 2749 w 2749"/>
                <a:gd name="T21" fmla="*/ 223 h 449"/>
                <a:gd name="T22" fmla="*/ 2438 w 2749"/>
                <a:gd name="T23"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9" h="449">
                  <a:moveTo>
                    <a:pt x="2438" y="0"/>
                  </a:moveTo>
                  <a:cubicBezTo>
                    <a:pt x="892" y="0"/>
                    <a:pt x="892" y="0"/>
                    <a:pt x="892" y="0"/>
                  </a:cubicBezTo>
                  <a:cubicBezTo>
                    <a:pt x="892" y="0"/>
                    <a:pt x="892" y="0"/>
                    <a:pt x="892" y="0"/>
                  </a:cubicBezTo>
                  <a:cubicBezTo>
                    <a:pt x="146" y="0"/>
                    <a:pt x="146" y="0"/>
                    <a:pt x="146" y="0"/>
                  </a:cubicBezTo>
                  <a:cubicBezTo>
                    <a:pt x="146" y="0"/>
                    <a:pt x="146" y="1"/>
                    <a:pt x="146" y="1"/>
                  </a:cubicBezTo>
                  <a:cubicBezTo>
                    <a:pt x="131" y="96"/>
                    <a:pt x="175" y="138"/>
                    <a:pt x="135" y="267"/>
                  </a:cubicBezTo>
                  <a:cubicBezTo>
                    <a:pt x="93" y="403"/>
                    <a:pt x="31" y="423"/>
                    <a:pt x="0" y="447"/>
                  </a:cubicBezTo>
                  <a:cubicBezTo>
                    <a:pt x="778" y="447"/>
                    <a:pt x="778" y="447"/>
                    <a:pt x="778" y="447"/>
                  </a:cubicBezTo>
                  <a:cubicBezTo>
                    <a:pt x="787" y="448"/>
                    <a:pt x="796" y="449"/>
                    <a:pt x="805" y="449"/>
                  </a:cubicBezTo>
                  <a:cubicBezTo>
                    <a:pt x="2438" y="449"/>
                    <a:pt x="2438" y="449"/>
                    <a:pt x="2438" y="449"/>
                  </a:cubicBezTo>
                  <a:cubicBezTo>
                    <a:pt x="2562" y="449"/>
                    <a:pt x="2749" y="223"/>
                    <a:pt x="2749" y="223"/>
                  </a:cubicBezTo>
                  <a:cubicBezTo>
                    <a:pt x="2749" y="223"/>
                    <a:pt x="2562" y="0"/>
                    <a:pt x="2438" y="0"/>
                  </a:cubicBezTo>
                  <a:close/>
                </a:path>
              </a:pathLst>
            </a:custGeom>
            <a:solidFill>
              <a:schemeClr val="accent2"/>
            </a:solidFill>
            <a:ln>
              <a:noFill/>
            </a:ln>
          </p:spPr>
          <p:txBody>
            <a:bodyPr vert="horz" wrap="square" lIns="68580" tIns="34290" rIns="68580" bIns="34290" numCol="1" anchor="t" anchorCtr="0" compatLnSpc="1"/>
            <a:lstStyle/>
            <a:p>
              <a:endParaRPr lang="zh-CN" altLang="en-US" sz="3600"/>
            </a:p>
          </p:txBody>
        </p:sp>
        <p:sp>
          <p:nvSpPr>
            <p:cNvPr id="21" name="文本框 14"/>
            <p:cNvSpPr txBox="1"/>
            <p:nvPr/>
          </p:nvSpPr>
          <p:spPr>
            <a:xfrm>
              <a:off x="5676901" y="2859795"/>
              <a:ext cx="366127" cy="684029"/>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sp>
          <p:nvSpPr>
            <p:cNvPr id="22" name="Freeform 5"/>
            <p:cNvSpPr>
              <a:spLocks noChangeAspect="1" noEditPoints="1"/>
            </p:cNvSpPr>
            <p:nvPr/>
          </p:nvSpPr>
          <p:spPr bwMode="auto">
            <a:xfrm>
              <a:off x="1847716" y="2763119"/>
              <a:ext cx="446843" cy="446843"/>
            </a:xfrm>
            <a:custGeom>
              <a:avLst/>
              <a:gdLst>
                <a:gd name="T0" fmla="*/ 642 w 687"/>
                <a:gd name="T1" fmla="*/ 258 h 687"/>
                <a:gd name="T2" fmla="*/ 642 w 687"/>
                <a:gd name="T3" fmla="*/ 0 h 687"/>
                <a:gd name="T4" fmla="*/ 537 w 687"/>
                <a:gd name="T5" fmla="*/ 0 h 687"/>
                <a:gd name="T6" fmla="*/ 537 w 687"/>
                <a:gd name="T7" fmla="*/ 258 h 687"/>
                <a:gd name="T8" fmla="*/ 468 w 687"/>
                <a:gd name="T9" fmla="*/ 258 h 687"/>
                <a:gd name="T10" fmla="*/ 468 w 687"/>
                <a:gd name="T11" fmla="*/ 143 h 687"/>
                <a:gd name="T12" fmla="*/ 324 w 687"/>
                <a:gd name="T13" fmla="*/ 255 h 687"/>
                <a:gd name="T14" fmla="*/ 324 w 687"/>
                <a:gd name="T15" fmla="*/ 143 h 687"/>
                <a:gd name="T16" fmla="*/ 181 w 687"/>
                <a:gd name="T17" fmla="*/ 255 h 687"/>
                <a:gd name="T18" fmla="*/ 181 w 687"/>
                <a:gd name="T19" fmla="*/ 143 h 687"/>
                <a:gd name="T20" fmla="*/ 36 w 687"/>
                <a:gd name="T21" fmla="*/ 258 h 687"/>
                <a:gd name="T22" fmla="*/ 0 w 687"/>
                <a:gd name="T23" fmla="*/ 258 h 687"/>
                <a:gd name="T24" fmla="*/ 0 w 687"/>
                <a:gd name="T25" fmla="*/ 687 h 687"/>
                <a:gd name="T26" fmla="*/ 687 w 687"/>
                <a:gd name="T27" fmla="*/ 687 h 687"/>
                <a:gd name="T28" fmla="*/ 687 w 687"/>
                <a:gd name="T29" fmla="*/ 258 h 687"/>
                <a:gd name="T30" fmla="*/ 642 w 687"/>
                <a:gd name="T31" fmla="*/ 258 h 687"/>
                <a:gd name="T32" fmla="*/ 212 w 687"/>
                <a:gd name="T33" fmla="*/ 611 h 687"/>
                <a:gd name="T34" fmla="*/ 110 w 687"/>
                <a:gd name="T35" fmla="*/ 611 h 687"/>
                <a:gd name="T36" fmla="*/ 110 w 687"/>
                <a:gd name="T37" fmla="*/ 508 h 687"/>
                <a:gd name="T38" fmla="*/ 212 w 687"/>
                <a:gd name="T39" fmla="*/ 508 h 687"/>
                <a:gd name="T40" fmla="*/ 212 w 687"/>
                <a:gd name="T41" fmla="*/ 611 h 687"/>
                <a:gd name="T42" fmla="*/ 212 w 687"/>
                <a:gd name="T43" fmla="*/ 439 h 687"/>
                <a:gd name="T44" fmla="*/ 110 w 687"/>
                <a:gd name="T45" fmla="*/ 439 h 687"/>
                <a:gd name="T46" fmla="*/ 110 w 687"/>
                <a:gd name="T47" fmla="*/ 336 h 687"/>
                <a:gd name="T48" fmla="*/ 212 w 687"/>
                <a:gd name="T49" fmla="*/ 336 h 687"/>
                <a:gd name="T50" fmla="*/ 212 w 687"/>
                <a:gd name="T51" fmla="*/ 439 h 687"/>
                <a:gd name="T52" fmla="*/ 396 w 687"/>
                <a:gd name="T53" fmla="*/ 611 h 687"/>
                <a:gd name="T54" fmla="*/ 293 w 687"/>
                <a:gd name="T55" fmla="*/ 611 h 687"/>
                <a:gd name="T56" fmla="*/ 293 w 687"/>
                <a:gd name="T57" fmla="*/ 508 h 687"/>
                <a:gd name="T58" fmla="*/ 396 w 687"/>
                <a:gd name="T59" fmla="*/ 508 h 687"/>
                <a:gd name="T60" fmla="*/ 396 w 687"/>
                <a:gd name="T61" fmla="*/ 611 h 687"/>
                <a:gd name="T62" fmla="*/ 396 w 687"/>
                <a:gd name="T63" fmla="*/ 439 h 687"/>
                <a:gd name="T64" fmla="*/ 293 w 687"/>
                <a:gd name="T65" fmla="*/ 439 h 687"/>
                <a:gd name="T66" fmla="*/ 293 w 687"/>
                <a:gd name="T67" fmla="*/ 336 h 687"/>
                <a:gd name="T68" fmla="*/ 396 w 687"/>
                <a:gd name="T69" fmla="*/ 336 h 687"/>
                <a:gd name="T70" fmla="*/ 396 w 687"/>
                <a:gd name="T71" fmla="*/ 439 h 687"/>
                <a:gd name="T72" fmla="*/ 580 w 687"/>
                <a:gd name="T73" fmla="*/ 611 h 687"/>
                <a:gd name="T74" fmla="*/ 477 w 687"/>
                <a:gd name="T75" fmla="*/ 611 h 687"/>
                <a:gd name="T76" fmla="*/ 477 w 687"/>
                <a:gd name="T77" fmla="*/ 508 h 687"/>
                <a:gd name="T78" fmla="*/ 580 w 687"/>
                <a:gd name="T79" fmla="*/ 508 h 687"/>
                <a:gd name="T80" fmla="*/ 580 w 687"/>
                <a:gd name="T81" fmla="*/ 611 h 687"/>
                <a:gd name="T82" fmla="*/ 580 w 687"/>
                <a:gd name="T83" fmla="*/ 439 h 687"/>
                <a:gd name="T84" fmla="*/ 477 w 687"/>
                <a:gd name="T85" fmla="*/ 439 h 687"/>
                <a:gd name="T86" fmla="*/ 477 w 687"/>
                <a:gd name="T87" fmla="*/ 336 h 687"/>
                <a:gd name="T88" fmla="*/ 580 w 687"/>
                <a:gd name="T89" fmla="*/ 336 h 687"/>
                <a:gd name="T90" fmla="*/ 580 w 687"/>
                <a:gd name="T91" fmla="*/ 43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7" h="687">
                  <a:moveTo>
                    <a:pt x="642" y="258"/>
                  </a:moveTo>
                  <a:lnTo>
                    <a:pt x="642" y="0"/>
                  </a:lnTo>
                  <a:lnTo>
                    <a:pt x="537" y="0"/>
                  </a:lnTo>
                  <a:lnTo>
                    <a:pt x="537" y="258"/>
                  </a:lnTo>
                  <a:lnTo>
                    <a:pt x="468" y="258"/>
                  </a:lnTo>
                  <a:lnTo>
                    <a:pt x="468" y="143"/>
                  </a:lnTo>
                  <a:lnTo>
                    <a:pt x="324" y="255"/>
                  </a:lnTo>
                  <a:lnTo>
                    <a:pt x="324" y="143"/>
                  </a:lnTo>
                  <a:lnTo>
                    <a:pt x="181" y="255"/>
                  </a:lnTo>
                  <a:lnTo>
                    <a:pt x="181" y="143"/>
                  </a:lnTo>
                  <a:lnTo>
                    <a:pt x="36" y="258"/>
                  </a:lnTo>
                  <a:lnTo>
                    <a:pt x="0" y="258"/>
                  </a:lnTo>
                  <a:lnTo>
                    <a:pt x="0" y="687"/>
                  </a:lnTo>
                  <a:lnTo>
                    <a:pt x="687" y="687"/>
                  </a:lnTo>
                  <a:lnTo>
                    <a:pt x="687" y="258"/>
                  </a:lnTo>
                  <a:lnTo>
                    <a:pt x="642" y="258"/>
                  </a:lnTo>
                  <a:close/>
                  <a:moveTo>
                    <a:pt x="212" y="611"/>
                  </a:moveTo>
                  <a:lnTo>
                    <a:pt x="110" y="611"/>
                  </a:lnTo>
                  <a:lnTo>
                    <a:pt x="110" y="508"/>
                  </a:lnTo>
                  <a:lnTo>
                    <a:pt x="212" y="508"/>
                  </a:lnTo>
                  <a:lnTo>
                    <a:pt x="212" y="611"/>
                  </a:lnTo>
                  <a:close/>
                  <a:moveTo>
                    <a:pt x="212" y="439"/>
                  </a:moveTo>
                  <a:lnTo>
                    <a:pt x="110" y="439"/>
                  </a:lnTo>
                  <a:lnTo>
                    <a:pt x="110" y="336"/>
                  </a:lnTo>
                  <a:lnTo>
                    <a:pt x="212" y="336"/>
                  </a:lnTo>
                  <a:lnTo>
                    <a:pt x="212" y="439"/>
                  </a:lnTo>
                  <a:close/>
                  <a:moveTo>
                    <a:pt x="396" y="611"/>
                  </a:moveTo>
                  <a:lnTo>
                    <a:pt x="293" y="611"/>
                  </a:lnTo>
                  <a:lnTo>
                    <a:pt x="293" y="508"/>
                  </a:lnTo>
                  <a:lnTo>
                    <a:pt x="396" y="508"/>
                  </a:lnTo>
                  <a:lnTo>
                    <a:pt x="396" y="611"/>
                  </a:lnTo>
                  <a:close/>
                  <a:moveTo>
                    <a:pt x="396" y="439"/>
                  </a:moveTo>
                  <a:lnTo>
                    <a:pt x="293" y="439"/>
                  </a:lnTo>
                  <a:lnTo>
                    <a:pt x="293" y="336"/>
                  </a:lnTo>
                  <a:lnTo>
                    <a:pt x="396" y="336"/>
                  </a:lnTo>
                  <a:lnTo>
                    <a:pt x="396" y="439"/>
                  </a:lnTo>
                  <a:close/>
                  <a:moveTo>
                    <a:pt x="580" y="611"/>
                  </a:moveTo>
                  <a:lnTo>
                    <a:pt x="477" y="611"/>
                  </a:lnTo>
                  <a:lnTo>
                    <a:pt x="477" y="508"/>
                  </a:lnTo>
                  <a:lnTo>
                    <a:pt x="580" y="508"/>
                  </a:lnTo>
                  <a:lnTo>
                    <a:pt x="580" y="611"/>
                  </a:lnTo>
                  <a:close/>
                  <a:moveTo>
                    <a:pt x="580" y="439"/>
                  </a:moveTo>
                  <a:lnTo>
                    <a:pt x="477" y="439"/>
                  </a:lnTo>
                  <a:lnTo>
                    <a:pt x="477" y="336"/>
                  </a:lnTo>
                  <a:lnTo>
                    <a:pt x="580" y="336"/>
                  </a:lnTo>
                  <a:lnTo>
                    <a:pt x="580" y="439"/>
                  </a:lnTo>
                  <a:close/>
                </a:path>
              </a:pathLst>
            </a:custGeom>
            <a:solidFill>
              <a:schemeClr val="bg1"/>
            </a:solidFill>
            <a:ln>
              <a:noFill/>
            </a:ln>
          </p:spPr>
          <p:txBody>
            <a:bodyPr vert="horz" wrap="square" lIns="68580" tIns="34290" rIns="68580" bIns="34290" numCol="1" anchor="t" anchorCtr="0" compatLnSpc="1"/>
            <a:lstStyle/>
            <a:p>
              <a:endParaRPr lang="zh-CN" altLang="en-US" sz="3600"/>
            </a:p>
          </p:txBody>
        </p:sp>
      </p:grpSp>
      <p:grpSp>
        <p:nvGrpSpPr>
          <p:cNvPr id="23" name="组合 22"/>
          <p:cNvGrpSpPr/>
          <p:nvPr/>
        </p:nvGrpSpPr>
        <p:grpSpPr>
          <a:xfrm>
            <a:off x="435610" y="3654425"/>
            <a:ext cx="4568190" cy="1021080"/>
            <a:chOff x="435886" y="3654659"/>
            <a:chExt cx="6266041" cy="1021053"/>
          </a:xfrm>
        </p:grpSpPr>
        <p:sp>
          <p:nvSpPr>
            <p:cNvPr id="24" name="Freeform 7"/>
            <p:cNvSpPr/>
            <p:nvPr/>
          </p:nvSpPr>
          <p:spPr bwMode="auto">
            <a:xfrm>
              <a:off x="435886" y="3654659"/>
              <a:ext cx="6266041" cy="1021053"/>
            </a:xfrm>
            <a:custGeom>
              <a:avLst/>
              <a:gdLst>
                <a:gd name="T0" fmla="*/ 2458 w 2769"/>
                <a:gd name="T1" fmla="*/ 2 h 451"/>
                <a:gd name="T2" fmla="*/ 958 w 2769"/>
                <a:gd name="T3" fmla="*/ 0 h 451"/>
                <a:gd name="T4" fmla="*/ 958 w 2769"/>
                <a:gd name="T5" fmla="*/ 0 h 451"/>
                <a:gd name="T6" fmla="*/ 20 w 2769"/>
                <a:gd name="T7" fmla="*/ 0 h 451"/>
                <a:gd name="T8" fmla="*/ 18 w 2769"/>
                <a:gd name="T9" fmla="*/ 2 h 451"/>
                <a:gd name="T10" fmla="*/ 0 w 2769"/>
                <a:gd name="T11" fmla="*/ 37 h 451"/>
                <a:gd name="T12" fmla="*/ 107 w 2769"/>
                <a:gd name="T13" fmla="*/ 149 h 451"/>
                <a:gd name="T14" fmla="*/ 96 w 2769"/>
                <a:gd name="T15" fmla="*/ 251 h 451"/>
                <a:gd name="T16" fmla="*/ 155 w 2769"/>
                <a:gd name="T17" fmla="*/ 289 h 451"/>
                <a:gd name="T18" fmla="*/ 121 w 2769"/>
                <a:gd name="T19" fmla="*/ 342 h 451"/>
                <a:gd name="T20" fmla="*/ 189 w 2769"/>
                <a:gd name="T21" fmla="*/ 410 h 451"/>
                <a:gd name="T22" fmla="*/ 169 w 2769"/>
                <a:gd name="T23" fmla="*/ 450 h 451"/>
                <a:gd name="T24" fmla="*/ 807 w 2769"/>
                <a:gd name="T25" fmla="*/ 450 h 451"/>
                <a:gd name="T26" fmla="*/ 825 w 2769"/>
                <a:gd name="T27" fmla="*/ 451 h 451"/>
                <a:gd name="T28" fmla="*/ 2458 w 2769"/>
                <a:gd name="T29" fmla="*/ 451 h 451"/>
                <a:gd name="T30" fmla="*/ 2769 w 2769"/>
                <a:gd name="T31" fmla="*/ 225 h 451"/>
                <a:gd name="T32" fmla="*/ 2458 w 2769"/>
                <a:gd name="T33" fmla="*/ 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9" h="451">
                  <a:moveTo>
                    <a:pt x="2458" y="2"/>
                  </a:moveTo>
                  <a:cubicBezTo>
                    <a:pt x="958" y="0"/>
                    <a:pt x="958" y="0"/>
                    <a:pt x="958" y="0"/>
                  </a:cubicBezTo>
                  <a:cubicBezTo>
                    <a:pt x="958" y="0"/>
                    <a:pt x="958" y="0"/>
                    <a:pt x="958" y="0"/>
                  </a:cubicBezTo>
                  <a:cubicBezTo>
                    <a:pt x="20" y="0"/>
                    <a:pt x="20" y="0"/>
                    <a:pt x="20" y="0"/>
                  </a:cubicBezTo>
                  <a:cubicBezTo>
                    <a:pt x="19" y="1"/>
                    <a:pt x="18" y="2"/>
                    <a:pt x="18" y="2"/>
                  </a:cubicBezTo>
                  <a:cubicBezTo>
                    <a:pt x="7" y="11"/>
                    <a:pt x="0" y="21"/>
                    <a:pt x="0" y="37"/>
                  </a:cubicBezTo>
                  <a:cubicBezTo>
                    <a:pt x="0" y="100"/>
                    <a:pt x="73" y="115"/>
                    <a:pt x="107" y="149"/>
                  </a:cubicBezTo>
                  <a:cubicBezTo>
                    <a:pt x="140" y="182"/>
                    <a:pt x="94" y="224"/>
                    <a:pt x="96" y="251"/>
                  </a:cubicBezTo>
                  <a:cubicBezTo>
                    <a:pt x="99" y="284"/>
                    <a:pt x="169" y="270"/>
                    <a:pt x="155" y="289"/>
                  </a:cubicBezTo>
                  <a:cubicBezTo>
                    <a:pt x="140" y="308"/>
                    <a:pt x="98" y="320"/>
                    <a:pt x="121" y="342"/>
                  </a:cubicBezTo>
                  <a:cubicBezTo>
                    <a:pt x="137" y="357"/>
                    <a:pt x="198" y="376"/>
                    <a:pt x="189" y="410"/>
                  </a:cubicBezTo>
                  <a:cubicBezTo>
                    <a:pt x="185" y="422"/>
                    <a:pt x="177" y="436"/>
                    <a:pt x="169" y="450"/>
                  </a:cubicBezTo>
                  <a:cubicBezTo>
                    <a:pt x="807" y="450"/>
                    <a:pt x="807" y="450"/>
                    <a:pt x="807" y="450"/>
                  </a:cubicBezTo>
                  <a:cubicBezTo>
                    <a:pt x="813" y="450"/>
                    <a:pt x="819" y="451"/>
                    <a:pt x="825" y="451"/>
                  </a:cubicBezTo>
                  <a:cubicBezTo>
                    <a:pt x="2458" y="451"/>
                    <a:pt x="2458" y="451"/>
                    <a:pt x="2458" y="451"/>
                  </a:cubicBezTo>
                  <a:cubicBezTo>
                    <a:pt x="2582" y="451"/>
                    <a:pt x="2769" y="225"/>
                    <a:pt x="2769" y="225"/>
                  </a:cubicBezTo>
                  <a:cubicBezTo>
                    <a:pt x="2769" y="225"/>
                    <a:pt x="2582" y="2"/>
                    <a:pt x="2458" y="2"/>
                  </a:cubicBezTo>
                  <a:close/>
                </a:path>
              </a:pathLst>
            </a:custGeom>
            <a:solidFill>
              <a:schemeClr val="accent3"/>
            </a:solidFill>
            <a:ln>
              <a:noFill/>
            </a:ln>
          </p:spPr>
          <p:txBody>
            <a:bodyPr vert="horz" wrap="square" lIns="68580" tIns="34290" rIns="68580" bIns="34290" numCol="1" anchor="t" anchorCtr="0" compatLnSpc="1"/>
            <a:lstStyle/>
            <a:p>
              <a:endParaRPr lang="zh-CN" altLang="en-US" sz="3600"/>
            </a:p>
          </p:txBody>
        </p:sp>
        <p:sp>
          <p:nvSpPr>
            <p:cNvPr id="25" name="文本框 15"/>
            <p:cNvSpPr txBox="1"/>
            <p:nvPr/>
          </p:nvSpPr>
          <p:spPr>
            <a:xfrm>
              <a:off x="5676901" y="3872004"/>
              <a:ext cx="366127" cy="683877"/>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grpSp>
          <p:nvGrpSpPr>
            <p:cNvPr id="26" name="组合 25"/>
            <p:cNvGrpSpPr>
              <a:grpSpLocks noChangeAspect="1"/>
            </p:cNvGrpSpPr>
            <p:nvPr/>
          </p:nvGrpSpPr>
          <p:grpSpPr>
            <a:xfrm>
              <a:off x="1705346" y="3811417"/>
              <a:ext cx="731584" cy="446843"/>
              <a:chOff x="4233863" y="3798887"/>
              <a:chExt cx="1089025" cy="665163"/>
            </a:xfrm>
            <a:solidFill>
              <a:schemeClr val="bg1"/>
            </a:solidFill>
          </p:grpSpPr>
          <p:sp>
            <p:nvSpPr>
              <p:cNvPr id="27" name="Freeform 9"/>
              <p:cNvSpPr/>
              <p:nvPr/>
            </p:nvSpPr>
            <p:spPr bwMode="auto">
              <a:xfrm>
                <a:off x="4233863" y="3798887"/>
                <a:ext cx="538163" cy="660401"/>
              </a:xfrm>
              <a:custGeom>
                <a:avLst/>
                <a:gdLst>
                  <a:gd name="T0" fmla="*/ 133 w 142"/>
                  <a:gd name="T1" fmla="*/ 132 h 173"/>
                  <a:gd name="T2" fmla="*/ 142 w 142"/>
                  <a:gd name="T3" fmla="*/ 128 h 173"/>
                  <a:gd name="T4" fmla="*/ 102 w 142"/>
                  <a:gd name="T5" fmla="*/ 115 h 173"/>
                  <a:gd name="T6" fmla="*/ 119 w 142"/>
                  <a:gd name="T7" fmla="*/ 82 h 173"/>
                  <a:gd name="T8" fmla="*/ 119 w 142"/>
                  <a:gd name="T9" fmla="*/ 81 h 173"/>
                  <a:gd name="T10" fmla="*/ 123 w 142"/>
                  <a:gd name="T11" fmla="*/ 81 h 173"/>
                  <a:gd name="T12" fmla="*/ 127 w 142"/>
                  <a:gd name="T13" fmla="*/ 64 h 173"/>
                  <a:gd name="T14" fmla="*/ 124 w 142"/>
                  <a:gd name="T15" fmla="*/ 58 h 173"/>
                  <a:gd name="T16" fmla="*/ 124 w 142"/>
                  <a:gd name="T17" fmla="*/ 58 h 173"/>
                  <a:gd name="T18" fmla="*/ 124 w 142"/>
                  <a:gd name="T19" fmla="*/ 56 h 173"/>
                  <a:gd name="T20" fmla="*/ 123 w 142"/>
                  <a:gd name="T21" fmla="*/ 32 h 173"/>
                  <a:gd name="T22" fmla="*/ 117 w 142"/>
                  <a:gd name="T23" fmla="*/ 15 h 173"/>
                  <a:gd name="T24" fmla="*/ 96 w 142"/>
                  <a:gd name="T25" fmla="*/ 5 h 173"/>
                  <a:gd name="T26" fmla="*/ 72 w 142"/>
                  <a:gd name="T27" fmla="*/ 2 h 173"/>
                  <a:gd name="T28" fmla="*/ 62 w 142"/>
                  <a:gd name="T29" fmla="*/ 13 h 173"/>
                  <a:gd name="T30" fmla="*/ 50 w 142"/>
                  <a:gd name="T31" fmla="*/ 33 h 173"/>
                  <a:gd name="T32" fmla="*/ 49 w 142"/>
                  <a:gd name="T33" fmla="*/ 56 h 173"/>
                  <a:gd name="T34" fmla="*/ 49 w 142"/>
                  <a:gd name="T35" fmla="*/ 58 h 173"/>
                  <a:gd name="T36" fmla="*/ 49 w 142"/>
                  <a:gd name="T37" fmla="*/ 58 h 173"/>
                  <a:gd name="T38" fmla="*/ 45 w 142"/>
                  <a:gd name="T39" fmla="*/ 64 h 173"/>
                  <a:gd name="T40" fmla="*/ 50 w 142"/>
                  <a:gd name="T41" fmla="*/ 81 h 173"/>
                  <a:gd name="T42" fmla="*/ 54 w 142"/>
                  <a:gd name="T43" fmla="*/ 81 h 173"/>
                  <a:gd name="T44" fmla="*/ 54 w 142"/>
                  <a:gd name="T45" fmla="*/ 82 h 173"/>
                  <a:gd name="T46" fmla="*/ 71 w 142"/>
                  <a:gd name="T47" fmla="*/ 115 h 173"/>
                  <a:gd name="T48" fmla="*/ 23 w 142"/>
                  <a:gd name="T49" fmla="*/ 133 h 173"/>
                  <a:gd name="T50" fmla="*/ 0 w 142"/>
                  <a:gd name="T51" fmla="*/ 154 h 173"/>
                  <a:gd name="T52" fmla="*/ 0 w 142"/>
                  <a:gd name="T53" fmla="*/ 173 h 173"/>
                  <a:gd name="T54" fmla="*/ 104 w 142"/>
                  <a:gd name="T55" fmla="*/ 173 h 173"/>
                  <a:gd name="T56" fmla="*/ 104 w 142"/>
                  <a:gd name="T57" fmla="*/ 162 h 173"/>
                  <a:gd name="T58" fmla="*/ 133 w 142"/>
                  <a:gd name="T59" fmla="*/ 13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2" h="173">
                    <a:moveTo>
                      <a:pt x="133" y="132"/>
                    </a:moveTo>
                    <a:cubicBezTo>
                      <a:pt x="136" y="131"/>
                      <a:pt x="139" y="129"/>
                      <a:pt x="142" y="128"/>
                    </a:cubicBezTo>
                    <a:cubicBezTo>
                      <a:pt x="132" y="123"/>
                      <a:pt x="120" y="117"/>
                      <a:pt x="102" y="115"/>
                    </a:cubicBezTo>
                    <a:cubicBezTo>
                      <a:pt x="109" y="109"/>
                      <a:pt x="112" y="98"/>
                      <a:pt x="119" y="82"/>
                    </a:cubicBezTo>
                    <a:cubicBezTo>
                      <a:pt x="119" y="82"/>
                      <a:pt x="119" y="82"/>
                      <a:pt x="119" y="81"/>
                    </a:cubicBezTo>
                    <a:cubicBezTo>
                      <a:pt x="120" y="82"/>
                      <a:pt x="122" y="82"/>
                      <a:pt x="123" y="81"/>
                    </a:cubicBezTo>
                    <a:cubicBezTo>
                      <a:pt x="126" y="79"/>
                      <a:pt x="127" y="69"/>
                      <a:pt x="127" y="64"/>
                    </a:cubicBezTo>
                    <a:cubicBezTo>
                      <a:pt x="128" y="57"/>
                      <a:pt x="124" y="58"/>
                      <a:pt x="124" y="58"/>
                    </a:cubicBezTo>
                    <a:cubicBezTo>
                      <a:pt x="124" y="58"/>
                      <a:pt x="124" y="58"/>
                      <a:pt x="124" y="58"/>
                    </a:cubicBezTo>
                    <a:cubicBezTo>
                      <a:pt x="124" y="57"/>
                      <a:pt x="124" y="57"/>
                      <a:pt x="124" y="56"/>
                    </a:cubicBezTo>
                    <a:cubicBezTo>
                      <a:pt x="124" y="50"/>
                      <a:pt x="125" y="39"/>
                      <a:pt x="123" y="32"/>
                    </a:cubicBezTo>
                    <a:cubicBezTo>
                      <a:pt x="121" y="23"/>
                      <a:pt x="121" y="20"/>
                      <a:pt x="117" y="15"/>
                    </a:cubicBezTo>
                    <a:cubicBezTo>
                      <a:pt x="110" y="8"/>
                      <a:pt x="100" y="5"/>
                      <a:pt x="96" y="5"/>
                    </a:cubicBezTo>
                    <a:cubicBezTo>
                      <a:pt x="93" y="5"/>
                      <a:pt x="80" y="0"/>
                      <a:pt x="72" y="2"/>
                    </a:cubicBezTo>
                    <a:cubicBezTo>
                      <a:pt x="64" y="5"/>
                      <a:pt x="69" y="13"/>
                      <a:pt x="62" y="13"/>
                    </a:cubicBezTo>
                    <a:cubicBezTo>
                      <a:pt x="55" y="13"/>
                      <a:pt x="52" y="23"/>
                      <a:pt x="50" y="33"/>
                    </a:cubicBezTo>
                    <a:cubicBezTo>
                      <a:pt x="48" y="39"/>
                      <a:pt x="49" y="49"/>
                      <a:pt x="49" y="56"/>
                    </a:cubicBezTo>
                    <a:cubicBezTo>
                      <a:pt x="49" y="57"/>
                      <a:pt x="49" y="57"/>
                      <a:pt x="49" y="58"/>
                    </a:cubicBezTo>
                    <a:cubicBezTo>
                      <a:pt x="49" y="58"/>
                      <a:pt x="49" y="58"/>
                      <a:pt x="49" y="58"/>
                    </a:cubicBezTo>
                    <a:cubicBezTo>
                      <a:pt x="49" y="58"/>
                      <a:pt x="45" y="57"/>
                      <a:pt x="45" y="64"/>
                    </a:cubicBezTo>
                    <a:cubicBezTo>
                      <a:pt x="45" y="69"/>
                      <a:pt x="47" y="79"/>
                      <a:pt x="50" y="81"/>
                    </a:cubicBezTo>
                    <a:cubicBezTo>
                      <a:pt x="51" y="82"/>
                      <a:pt x="53" y="82"/>
                      <a:pt x="54" y="81"/>
                    </a:cubicBezTo>
                    <a:cubicBezTo>
                      <a:pt x="54" y="82"/>
                      <a:pt x="54" y="82"/>
                      <a:pt x="54" y="82"/>
                    </a:cubicBezTo>
                    <a:cubicBezTo>
                      <a:pt x="61" y="98"/>
                      <a:pt x="64" y="110"/>
                      <a:pt x="71" y="115"/>
                    </a:cubicBezTo>
                    <a:cubicBezTo>
                      <a:pt x="47" y="118"/>
                      <a:pt x="34" y="128"/>
                      <a:pt x="23" y="133"/>
                    </a:cubicBezTo>
                    <a:cubicBezTo>
                      <a:pt x="0" y="143"/>
                      <a:pt x="0" y="154"/>
                      <a:pt x="0" y="154"/>
                    </a:cubicBezTo>
                    <a:cubicBezTo>
                      <a:pt x="0" y="173"/>
                      <a:pt x="0" y="173"/>
                      <a:pt x="0" y="173"/>
                    </a:cubicBezTo>
                    <a:cubicBezTo>
                      <a:pt x="104" y="173"/>
                      <a:pt x="104" y="173"/>
                      <a:pt x="104" y="173"/>
                    </a:cubicBezTo>
                    <a:cubicBezTo>
                      <a:pt x="104" y="162"/>
                      <a:pt x="104" y="162"/>
                      <a:pt x="104" y="162"/>
                    </a:cubicBezTo>
                    <a:cubicBezTo>
                      <a:pt x="104" y="159"/>
                      <a:pt x="106" y="144"/>
                      <a:pt x="133"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28" name="Freeform 10"/>
              <p:cNvSpPr/>
              <p:nvPr/>
            </p:nvSpPr>
            <p:spPr bwMode="auto">
              <a:xfrm>
                <a:off x="4665663" y="3825875"/>
                <a:ext cx="657225" cy="638175"/>
              </a:xfrm>
              <a:custGeom>
                <a:avLst/>
                <a:gdLst>
                  <a:gd name="T0" fmla="*/ 150 w 173"/>
                  <a:gd name="T1" fmla="*/ 134 h 167"/>
                  <a:gd name="T2" fmla="*/ 110 w 173"/>
                  <a:gd name="T3" fmla="*/ 124 h 167"/>
                  <a:gd name="T4" fmla="*/ 104 w 173"/>
                  <a:gd name="T5" fmla="*/ 106 h 167"/>
                  <a:gd name="T6" fmla="*/ 108 w 173"/>
                  <a:gd name="T7" fmla="*/ 109 h 167"/>
                  <a:gd name="T8" fmla="*/ 112 w 173"/>
                  <a:gd name="T9" fmla="*/ 108 h 167"/>
                  <a:gd name="T10" fmla="*/ 125 w 173"/>
                  <a:gd name="T11" fmla="*/ 106 h 167"/>
                  <a:gd name="T12" fmla="*/ 127 w 173"/>
                  <a:gd name="T13" fmla="*/ 107 h 167"/>
                  <a:gd name="T14" fmla="*/ 130 w 173"/>
                  <a:gd name="T15" fmla="*/ 108 h 167"/>
                  <a:gd name="T16" fmla="*/ 129 w 173"/>
                  <a:gd name="T17" fmla="*/ 106 h 167"/>
                  <a:gd name="T18" fmla="*/ 125 w 173"/>
                  <a:gd name="T19" fmla="*/ 96 h 167"/>
                  <a:gd name="T20" fmla="*/ 130 w 173"/>
                  <a:gd name="T21" fmla="*/ 93 h 167"/>
                  <a:gd name="T22" fmla="*/ 131 w 173"/>
                  <a:gd name="T23" fmla="*/ 93 h 167"/>
                  <a:gd name="T24" fmla="*/ 133 w 173"/>
                  <a:gd name="T25" fmla="*/ 93 h 167"/>
                  <a:gd name="T26" fmla="*/ 138 w 173"/>
                  <a:gd name="T27" fmla="*/ 92 h 167"/>
                  <a:gd name="T28" fmla="*/ 120 w 173"/>
                  <a:gd name="T29" fmla="*/ 8 h 167"/>
                  <a:gd name="T30" fmla="*/ 100 w 173"/>
                  <a:gd name="T31" fmla="*/ 0 h 167"/>
                  <a:gd name="T32" fmla="*/ 86 w 173"/>
                  <a:gd name="T33" fmla="*/ 5 h 167"/>
                  <a:gd name="T34" fmla="*/ 73 w 173"/>
                  <a:gd name="T35" fmla="*/ 0 h 167"/>
                  <a:gd name="T36" fmla="*/ 52 w 173"/>
                  <a:gd name="T37" fmla="*/ 8 h 167"/>
                  <a:gd name="T38" fmla="*/ 33 w 173"/>
                  <a:gd name="T39" fmla="*/ 91 h 167"/>
                  <a:gd name="T40" fmla="*/ 34 w 173"/>
                  <a:gd name="T41" fmla="*/ 91 h 167"/>
                  <a:gd name="T42" fmla="*/ 38 w 173"/>
                  <a:gd name="T43" fmla="*/ 93 h 167"/>
                  <a:gd name="T44" fmla="*/ 46 w 173"/>
                  <a:gd name="T45" fmla="*/ 96 h 167"/>
                  <a:gd name="T46" fmla="*/ 43 w 173"/>
                  <a:gd name="T47" fmla="*/ 107 h 167"/>
                  <a:gd name="T48" fmla="*/ 43 w 173"/>
                  <a:gd name="T49" fmla="*/ 108 h 167"/>
                  <a:gd name="T50" fmla="*/ 47 w 173"/>
                  <a:gd name="T51" fmla="*/ 107 h 167"/>
                  <a:gd name="T52" fmla="*/ 48 w 173"/>
                  <a:gd name="T53" fmla="*/ 107 h 167"/>
                  <a:gd name="T54" fmla="*/ 56 w 173"/>
                  <a:gd name="T55" fmla="*/ 108 h 167"/>
                  <a:gd name="T56" fmla="*/ 60 w 173"/>
                  <a:gd name="T57" fmla="*/ 109 h 167"/>
                  <a:gd name="T58" fmla="*/ 69 w 173"/>
                  <a:gd name="T59" fmla="*/ 106 h 167"/>
                  <a:gd name="T60" fmla="*/ 62 w 173"/>
                  <a:gd name="T61" fmla="*/ 124 h 167"/>
                  <a:gd name="T62" fmla="*/ 23 w 173"/>
                  <a:gd name="T63" fmla="*/ 134 h 167"/>
                  <a:gd name="T64" fmla="*/ 0 w 173"/>
                  <a:gd name="T65" fmla="*/ 155 h 167"/>
                  <a:gd name="T66" fmla="*/ 0 w 173"/>
                  <a:gd name="T67" fmla="*/ 167 h 167"/>
                  <a:gd name="T68" fmla="*/ 173 w 173"/>
                  <a:gd name="T69" fmla="*/ 167 h 167"/>
                  <a:gd name="T70" fmla="*/ 173 w 173"/>
                  <a:gd name="T71" fmla="*/ 155 h 167"/>
                  <a:gd name="T72" fmla="*/ 150 w 173"/>
                  <a:gd name="T73"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3" h="167">
                    <a:moveTo>
                      <a:pt x="150" y="134"/>
                    </a:moveTo>
                    <a:cubicBezTo>
                      <a:pt x="140" y="129"/>
                      <a:pt x="129" y="127"/>
                      <a:pt x="110" y="124"/>
                    </a:cubicBezTo>
                    <a:cubicBezTo>
                      <a:pt x="109" y="122"/>
                      <a:pt x="106" y="114"/>
                      <a:pt x="104" y="106"/>
                    </a:cubicBezTo>
                    <a:cubicBezTo>
                      <a:pt x="104" y="106"/>
                      <a:pt x="107" y="109"/>
                      <a:pt x="108" y="109"/>
                    </a:cubicBezTo>
                    <a:cubicBezTo>
                      <a:pt x="109" y="109"/>
                      <a:pt x="110" y="108"/>
                      <a:pt x="112" y="108"/>
                    </a:cubicBezTo>
                    <a:cubicBezTo>
                      <a:pt x="112" y="108"/>
                      <a:pt x="121" y="106"/>
                      <a:pt x="125" y="106"/>
                    </a:cubicBezTo>
                    <a:cubicBezTo>
                      <a:pt x="126" y="106"/>
                      <a:pt x="127" y="107"/>
                      <a:pt x="127" y="107"/>
                    </a:cubicBezTo>
                    <a:cubicBezTo>
                      <a:pt x="127" y="107"/>
                      <a:pt x="128" y="108"/>
                      <a:pt x="130" y="108"/>
                    </a:cubicBezTo>
                    <a:cubicBezTo>
                      <a:pt x="129" y="107"/>
                      <a:pt x="129" y="106"/>
                      <a:pt x="129" y="106"/>
                    </a:cubicBezTo>
                    <a:cubicBezTo>
                      <a:pt x="125" y="96"/>
                      <a:pt x="125" y="96"/>
                      <a:pt x="125" y="96"/>
                    </a:cubicBezTo>
                    <a:cubicBezTo>
                      <a:pt x="125" y="96"/>
                      <a:pt x="128" y="93"/>
                      <a:pt x="130" y="93"/>
                    </a:cubicBezTo>
                    <a:cubicBezTo>
                      <a:pt x="131" y="93"/>
                      <a:pt x="131" y="93"/>
                      <a:pt x="131" y="93"/>
                    </a:cubicBezTo>
                    <a:cubicBezTo>
                      <a:pt x="132" y="93"/>
                      <a:pt x="132" y="93"/>
                      <a:pt x="133" y="93"/>
                    </a:cubicBezTo>
                    <a:cubicBezTo>
                      <a:pt x="135" y="93"/>
                      <a:pt x="138" y="92"/>
                      <a:pt x="138" y="92"/>
                    </a:cubicBezTo>
                    <a:cubicBezTo>
                      <a:pt x="140" y="70"/>
                      <a:pt x="143" y="25"/>
                      <a:pt x="120" y="8"/>
                    </a:cubicBezTo>
                    <a:cubicBezTo>
                      <a:pt x="112" y="2"/>
                      <a:pt x="106" y="0"/>
                      <a:pt x="100" y="0"/>
                    </a:cubicBezTo>
                    <a:cubicBezTo>
                      <a:pt x="94" y="0"/>
                      <a:pt x="90" y="2"/>
                      <a:pt x="86" y="5"/>
                    </a:cubicBezTo>
                    <a:cubicBezTo>
                      <a:pt x="83" y="2"/>
                      <a:pt x="78" y="0"/>
                      <a:pt x="73" y="0"/>
                    </a:cubicBezTo>
                    <a:cubicBezTo>
                      <a:pt x="67" y="0"/>
                      <a:pt x="60" y="2"/>
                      <a:pt x="52" y="8"/>
                    </a:cubicBezTo>
                    <a:cubicBezTo>
                      <a:pt x="30" y="24"/>
                      <a:pt x="31" y="68"/>
                      <a:pt x="33" y="91"/>
                    </a:cubicBezTo>
                    <a:cubicBezTo>
                      <a:pt x="33" y="91"/>
                      <a:pt x="33" y="91"/>
                      <a:pt x="34" y="91"/>
                    </a:cubicBezTo>
                    <a:cubicBezTo>
                      <a:pt x="35" y="91"/>
                      <a:pt x="36" y="91"/>
                      <a:pt x="38" y="93"/>
                    </a:cubicBezTo>
                    <a:cubicBezTo>
                      <a:pt x="41" y="96"/>
                      <a:pt x="46" y="96"/>
                      <a:pt x="46" y="96"/>
                    </a:cubicBezTo>
                    <a:cubicBezTo>
                      <a:pt x="43" y="107"/>
                      <a:pt x="43" y="107"/>
                      <a:pt x="43" y="107"/>
                    </a:cubicBezTo>
                    <a:cubicBezTo>
                      <a:pt x="43" y="108"/>
                      <a:pt x="43" y="108"/>
                      <a:pt x="43" y="108"/>
                    </a:cubicBezTo>
                    <a:cubicBezTo>
                      <a:pt x="44" y="108"/>
                      <a:pt x="46" y="107"/>
                      <a:pt x="47" y="107"/>
                    </a:cubicBezTo>
                    <a:cubicBezTo>
                      <a:pt x="47" y="107"/>
                      <a:pt x="48" y="107"/>
                      <a:pt x="48" y="107"/>
                    </a:cubicBezTo>
                    <a:cubicBezTo>
                      <a:pt x="52" y="107"/>
                      <a:pt x="56" y="108"/>
                      <a:pt x="56" y="108"/>
                    </a:cubicBezTo>
                    <a:cubicBezTo>
                      <a:pt x="58" y="108"/>
                      <a:pt x="59" y="109"/>
                      <a:pt x="60" y="109"/>
                    </a:cubicBezTo>
                    <a:cubicBezTo>
                      <a:pt x="62" y="109"/>
                      <a:pt x="68" y="106"/>
                      <a:pt x="69" y="106"/>
                    </a:cubicBezTo>
                    <a:cubicBezTo>
                      <a:pt x="68" y="111"/>
                      <a:pt x="65" y="120"/>
                      <a:pt x="62" y="124"/>
                    </a:cubicBezTo>
                    <a:cubicBezTo>
                      <a:pt x="44" y="127"/>
                      <a:pt x="32" y="129"/>
                      <a:pt x="23" y="134"/>
                    </a:cubicBezTo>
                    <a:cubicBezTo>
                      <a:pt x="0" y="144"/>
                      <a:pt x="0" y="155"/>
                      <a:pt x="0" y="155"/>
                    </a:cubicBezTo>
                    <a:cubicBezTo>
                      <a:pt x="0" y="167"/>
                      <a:pt x="0" y="167"/>
                      <a:pt x="0" y="167"/>
                    </a:cubicBezTo>
                    <a:cubicBezTo>
                      <a:pt x="173" y="167"/>
                      <a:pt x="173" y="167"/>
                      <a:pt x="173" y="167"/>
                    </a:cubicBezTo>
                    <a:cubicBezTo>
                      <a:pt x="173" y="155"/>
                      <a:pt x="173" y="155"/>
                      <a:pt x="173" y="155"/>
                    </a:cubicBezTo>
                    <a:cubicBezTo>
                      <a:pt x="173" y="155"/>
                      <a:pt x="173" y="144"/>
                      <a:pt x="150"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grpSp>
        <p:nvGrpSpPr>
          <p:cNvPr id="29" name="组合 28"/>
          <p:cNvGrpSpPr/>
          <p:nvPr/>
        </p:nvGrpSpPr>
        <p:grpSpPr>
          <a:xfrm>
            <a:off x="755015" y="1628775"/>
            <a:ext cx="4194175" cy="1014095"/>
            <a:chOff x="810271" y="1628675"/>
            <a:chExt cx="5891656" cy="1013888"/>
          </a:xfrm>
        </p:grpSpPr>
        <p:sp>
          <p:nvSpPr>
            <p:cNvPr id="30" name="Freeform 5"/>
            <p:cNvSpPr/>
            <p:nvPr/>
          </p:nvSpPr>
          <p:spPr bwMode="auto">
            <a:xfrm>
              <a:off x="810271" y="1628675"/>
              <a:ext cx="5891656" cy="1013888"/>
            </a:xfrm>
            <a:custGeom>
              <a:avLst/>
              <a:gdLst>
                <a:gd name="T0" fmla="*/ 2292 w 2603"/>
                <a:gd name="T1" fmla="*/ 0 h 448"/>
                <a:gd name="T2" fmla="*/ 659 w 2603"/>
                <a:gd name="T3" fmla="*/ 0 h 448"/>
                <a:gd name="T4" fmla="*/ 642 w 2603"/>
                <a:gd name="T5" fmla="*/ 1 h 448"/>
                <a:gd name="T6" fmla="*/ 71 w 2603"/>
                <a:gd name="T7" fmla="*/ 270 h 448"/>
                <a:gd name="T8" fmla="*/ 0 w 2603"/>
                <a:gd name="T9" fmla="*/ 448 h 448"/>
                <a:gd name="T10" fmla="*/ 647 w 2603"/>
                <a:gd name="T11" fmla="*/ 448 h 448"/>
                <a:gd name="T12" fmla="*/ 659 w 2603"/>
                <a:gd name="T13" fmla="*/ 448 h 448"/>
                <a:gd name="T14" fmla="*/ 2292 w 2603"/>
                <a:gd name="T15" fmla="*/ 448 h 448"/>
                <a:gd name="T16" fmla="*/ 2603 w 2603"/>
                <a:gd name="T17" fmla="*/ 222 h 448"/>
                <a:gd name="T18" fmla="*/ 2292 w 2603"/>
                <a:gd name="T1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3" h="448">
                  <a:moveTo>
                    <a:pt x="2292" y="0"/>
                  </a:moveTo>
                  <a:cubicBezTo>
                    <a:pt x="659" y="0"/>
                    <a:pt x="659" y="0"/>
                    <a:pt x="659" y="0"/>
                  </a:cubicBezTo>
                  <a:cubicBezTo>
                    <a:pt x="654" y="0"/>
                    <a:pt x="648" y="0"/>
                    <a:pt x="642" y="1"/>
                  </a:cubicBezTo>
                  <a:cubicBezTo>
                    <a:pt x="513" y="5"/>
                    <a:pt x="200" y="41"/>
                    <a:pt x="71" y="270"/>
                  </a:cubicBezTo>
                  <a:cubicBezTo>
                    <a:pt x="26" y="349"/>
                    <a:pt x="7" y="404"/>
                    <a:pt x="0" y="448"/>
                  </a:cubicBezTo>
                  <a:cubicBezTo>
                    <a:pt x="647" y="448"/>
                    <a:pt x="647" y="448"/>
                    <a:pt x="647" y="448"/>
                  </a:cubicBezTo>
                  <a:cubicBezTo>
                    <a:pt x="651" y="448"/>
                    <a:pt x="655" y="448"/>
                    <a:pt x="659" y="448"/>
                  </a:cubicBezTo>
                  <a:cubicBezTo>
                    <a:pt x="2292" y="448"/>
                    <a:pt x="2292" y="448"/>
                    <a:pt x="2292" y="448"/>
                  </a:cubicBezTo>
                  <a:cubicBezTo>
                    <a:pt x="2416" y="448"/>
                    <a:pt x="2603" y="222"/>
                    <a:pt x="2603" y="222"/>
                  </a:cubicBezTo>
                  <a:cubicBezTo>
                    <a:pt x="2603" y="222"/>
                    <a:pt x="2416" y="0"/>
                    <a:pt x="2292" y="0"/>
                  </a:cubicBezTo>
                  <a:close/>
                </a:path>
              </a:pathLst>
            </a:custGeom>
            <a:solidFill>
              <a:schemeClr val="accent1"/>
            </a:solidFill>
            <a:ln>
              <a:noFill/>
            </a:ln>
          </p:spPr>
          <p:txBody>
            <a:bodyPr vert="horz" wrap="square" lIns="68580" tIns="34290" rIns="68580" bIns="34290" numCol="1" anchor="t" anchorCtr="0" compatLnSpc="1"/>
            <a:lstStyle/>
            <a:p>
              <a:endParaRPr lang="zh-CN" altLang="en-US" sz="3600"/>
            </a:p>
          </p:txBody>
        </p:sp>
        <p:sp>
          <p:nvSpPr>
            <p:cNvPr id="31" name="文本框 13"/>
            <p:cNvSpPr txBox="1"/>
            <p:nvPr/>
          </p:nvSpPr>
          <p:spPr>
            <a:xfrm>
              <a:off x="5676901" y="1840420"/>
              <a:ext cx="366127" cy="683755"/>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grpSp>
          <p:nvGrpSpPr>
            <p:cNvPr id="32" name="组合 31"/>
            <p:cNvGrpSpPr>
              <a:grpSpLocks noChangeAspect="1"/>
            </p:cNvGrpSpPr>
            <p:nvPr/>
          </p:nvGrpSpPr>
          <p:grpSpPr>
            <a:xfrm>
              <a:off x="1854202" y="1893089"/>
              <a:ext cx="433872" cy="446843"/>
              <a:chOff x="10140951" y="3663950"/>
              <a:chExt cx="1062037" cy="1093788"/>
            </a:xfrm>
            <a:solidFill>
              <a:schemeClr val="bg1"/>
            </a:solidFill>
          </p:grpSpPr>
          <p:sp>
            <p:nvSpPr>
              <p:cNvPr id="33" name="Freeform 23"/>
              <p:cNvSpPr/>
              <p:nvPr/>
            </p:nvSpPr>
            <p:spPr bwMode="auto">
              <a:xfrm>
                <a:off x="10148888" y="4467225"/>
                <a:ext cx="1054099" cy="290513"/>
              </a:xfrm>
              <a:custGeom>
                <a:avLst/>
                <a:gdLst>
                  <a:gd name="T0" fmla="*/ 278 w 278"/>
                  <a:gd name="T1" fmla="*/ 1 h 77"/>
                  <a:gd name="T2" fmla="*/ 253 w 278"/>
                  <a:gd name="T3" fmla="*/ 23 h 77"/>
                  <a:gd name="T4" fmla="*/ 253 w 278"/>
                  <a:gd name="T5" fmla="*/ 23 h 77"/>
                  <a:gd name="T6" fmla="*/ 253 w 278"/>
                  <a:gd name="T7" fmla="*/ 23 h 77"/>
                  <a:gd name="T8" fmla="*/ 140 w 278"/>
                  <a:gd name="T9" fmla="*/ 52 h 77"/>
                  <a:gd name="T10" fmla="*/ 38 w 278"/>
                  <a:gd name="T11" fmla="*/ 30 h 77"/>
                  <a:gd name="T12" fmla="*/ 0 w 278"/>
                  <a:gd name="T13" fmla="*/ 0 h 77"/>
                  <a:gd name="T14" fmla="*/ 47 w 278"/>
                  <a:gd name="T15" fmla="*/ 56 h 77"/>
                  <a:gd name="T16" fmla="*/ 140 w 278"/>
                  <a:gd name="T17" fmla="*/ 77 h 77"/>
                  <a:gd name="T18" fmla="*/ 243 w 278"/>
                  <a:gd name="T19" fmla="*/ 50 h 77"/>
                  <a:gd name="T20" fmla="*/ 243 w 278"/>
                  <a:gd name="T21" fmla="*/ 50 h 77"/>
                  <a:gd name="T22" fmla="*/ 278 w 278"/>
                  <a:gd name="T23"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77">
                    <a:moveTo>
                      <a:pt x="278" y="1"/>
                    </a:moveTo>
                    <a:cubicBezTo>
                      <a:pt x="271" y="9"/>
                      <a:pt x="263" y="16"/>
                      <a:pt x="253" y="23"/>
                    </a:cubicBezTo>
                    <a:cubicBezTo>
                      <a:pt x="253" y="23"/>
                      <a:pt x="253" y="23"/>
                      <a:pt x="253" y="23"/>
                    </a:cubicBezTo>
                    <a:cubicBezTo>
                      <a:pt x="253" y="23"/>
                      <a:pt x="253" y="23"/>
                      <a:pt x="253" y="23"/>
                    </a:cubicBezTo>
                    <a:cubicBezTo>
                      <a:pt x="223" y="42"/>
                      <a:pt x="183" y="52"/>
                      <a:pt x="140" y="52"/>
                    </a:cubicBezTo>
                    <a:cubicBezTo>
                      <a:pt x="103" y="52"/>
                      <a:pt x="67" y="44"/>
                      <a:pt x="38" y="30"/>
                    </a:cubicBezTo>
                    <a:cubicBezTo>
                      <a:pt x="22" y="22"/>
                      <a:pt x="9" y="11"/>
                      <a:pt x="0" y="0"/>
                    </a:cubicBezTo>
                    <a:cubicBezTo>
                      <a:pt x="2" y="21"/>
                      <a:pt x="18" y="41"/>
                      <a:pt x="47" y="56"/>
                    </a:cubicBezTo>
                    <a:cubicBezTo>
                      <a:pt x="73" y="70"/>
                      <a:pt x="107" y="77"/>
                      <a:pt x="140" y="77"/>
                    </a:cubicBezTo>
                    <a:cubicBezTo>
                      <a:pt x="178" y="77"/>
                      <a:pt x="216" y="67"/>
                      <a:pt x="243" y="50"/>
                    </a:cubicBezTo>
                    <a:cubicBezTo>
                      <a:pt x="243" y="50"/>
                      <a:pt x="243" y="50"/>
                      <a:pt x="243" y="50"/>
                    </a:cubicBezTo>
                    <a:cubicBezTo>
                      <a:pt x="265" y="36"/>
                      <a:pt x="276" y="19"/>
                      <a:pt x="27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4" name="Freeform 24"/>
              <p:cNvSpPr/>
              <p:nvPr/>
            </p:nvSpPr>
            <p:spPr bwMode="auto">
              <a:xfrm>
                <a:off x="10148888" y="4308475"/>
                <a:ext cx="1054099" cy="287338"/>
              </a:xfrm>
              <a:custGeom>
                <a:avLst/>
                <a:gdLst>
                  <a:gd name="T0" fmla="*/ 253 w 278"/>
                  <a:gd name="T1" fmla="*/ 22 h 76"/>
                  <a:gd name="T2" fmla="*/ 253 w 278"/>
                  <a:gd name="T3" fmla="*/ 23 h 76"/>
                  <a:gd name="T4" fmla="*/ 253 w 278"/>
                  <a:gd name="T5" fmla="*/ 23 h 76"/>
                  <a:gd name="T6" fmla="*/ 140 w 278"/>
                  <a:gd name="T7" fmla="*/ 52 h 76"/>
                  <a:gd name="T8" fmla="*/ 38 w 278"/>
                  <a:gd name="T9" fmla="*/ 30 h 76"/>
                  <a:gd name="T10" fmla="*/ 0 w 278"/>
                  <a:gd name="T11" fmla="*/ 0 h 76"/>
                  <a:gd name="T12" fmla="*/ 47 w 278"/>
                  <a:gd name="T13" fmla="*/ 56 h 76"/>
                  <a:gd name="T14" fmla="*/ 140 w 278"/>
                  <a:gd name="T15" fmla="*/ 76 h 76"/>
                  <a:gd name="T16" fmla="*/ 243 w 278"/>
                  <a:gd name="T17" fmla="*/ 49 h 76"/>
                  <a:gd name="T18" fmla="*/ 243 w 278"/>
                  <a:gd name="T19" fmla="*/ 49 h 76"/>
                  <a:gd name="T20" fmla="*/ 278 w 278"/>
                  <a:gd name="T21" fmla="*/ 1 h 76"/>
                  <a:gd name="T22" fmla="*/ 253 w 278"/>
                  <a:gd name="T23" fmla="*/ 2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76">
                    <a:moveTo>
                      <a:pt x="253" y="22"/>
                    </a:moveTo>
                    <a:cubicBezTo>
                      <a:pt x="253" y="23"/>
                      <a:pt x="253" y="23"/>
                      <a:pt x="253" y="23"/>
                    </a:cubicBezTo>
                    <a:cubicBezTo>
                      <a:pt x="253" y="23"/>
                      <a:pt x="253" y="23"/>
                      <a:pt x="253" y="23"/>
                    </a:cubicBezTo>
                    <a:cubicBezTo>
                      <a:pt x="223" y="42"/>
                      <a:pt x="183" y="52"/>
                      <a:pt x="140" y="52"/>
                    </a:cubicBezTo>
                    <a:cubicBezTo>
                      <a:pt x="103" y="52"/>
                      <a:pt x="67" y="44"/>
                      <a:pt x="38" y="30"/>
                    </a:cubicBezTo>
                    <a:cubicBezTo>
                      <a:pt x="22" y="21"/>
                      <a:pt x="9" y="11"/>
                      <a:pt x="0" y="0"/>
                    </a:cubicBezTo>
                    <a:cubicBezTo>
                      <a:pt x="2" y="20"/>
                      <a:pt x="18" y="41"/>
                      <a:pt x="47" y="56"/>
                    </a:cubicBezTo>
                    <a:cubicBezTo>
                      <a:pt x="73" y="70"/>
                      <a:pt x="107" y="76"/>
                      <a:pt x="140" y="76"/>
                    </a:cubicBezTo>
                    <a:cubicBezTo>
                      <a:pt x="178" y="76"/>
                      <a:pt x="216" y="67"/>
                      <a:pt x="243" y="49"/>
                    </a:cubicBezTo>
                    <a:cubicBezTo>
                      <a:pt x="243" y="49"/>
                      <a:pt x="243" y="49"/>
                      <a:pt x="243" y="49"/>
                    </a:cubicBezTo>
                    <a:cubicBezTo>
                      <a:pt x="265" y="35"/>
                      <a:pt x="276" y="18"/>
                      <a:pt x="278" y="1"/>
                    </a:cubicBezTo>
                    <a:cubicBezTo>
                      <a:pt x="271" y="9"/>
                      <a:pt x="263" y="16"/>
                      <a:pt x="25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5" name="Freeform 25"/>
              <p:cNvSpPr/>
              <p:nvPr/>
            </p:nvSpPr>
            <p:spPr bwMode="auto">
              <a:xfrm>
                <a:off x="10148888" y="4148138"/>
                <a:ext cx="1054099" cy="288925"/>
              </a:xfrm>
              <a:custGeom>
                <a:avLst/>
                <a:gdLst>
                  <a:gd name="T0" fmla="*/ 253 w 278"/>
                  <a:gd name="T1" fmla="*/ 22 h 76"/>
                  <a:gd name="T2" fmla="*/ 253 w 278"/>
                  <a:gd name="T3" fmla="*/ 22 h 76"/>
                  <a:gd name="T4" fmla="*/ 253 w 278"/>
                  <a:gd name="T5" fmla="*/ 22 h 76"/>
                  <a:gd name="T6" fmla="*/ 140 w 278"/>
                  <a:gd name="T7" fmla="*/ 52 h 76"/>
                  <a:gd name="T8" fmla="*/ 38 w 278"/>
                  <a:gd name="T9" fmla="*/ 29 h 76"/>
                  <a:gd name="T10" fmla="*/ 0 w 278"/>
                  <a:gd name="T11" fmla="*/ 0 h 76"/>
                  <a:gd name="T12" fmla="*/ 47 w 278"/>
                  <a:gd name="T13" fmla="*/ 55 h 76"/>
                  <a:gd name="T14" fmla="*/ 140 w 278"/>
                  <a:gd name="T15" fmla="*/ 76 h 76"/>
                  <a:gd name="T16" fmla="*/ 243 w 278"/>
                  <a:gd name="T17" fmla="*/ 49 h 76"/>
                  <a:gd name="T18" fmla="*/ 243 w 278"/>
                  <a:gd name="T19" fmla="*/ 49 h 76"/>
                  <a:gd name="T20" fmla="*/ 278 w 278"/>
                  <a:gd name="T21" fmla="*/ 1 h 76"/>
                  <a:gd name="T22" fmla="*/ 253 w 278"/>
                  <a:gd name="T23" fmla="*/ 2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76">
                    <a:moveTo>
                      <a:pt x="253" y="22"/>
                    </a:moveTo>
                    <a:cubicBezTo>
                      <a:pt x="253" y="22"/>
                      <a:pt x="253" y="22"/>
                      <a:pt x="253" y="22"/>
                    </a:cubicBezTo>
                    <a:cubicBezTo>
                      <a:pt x="253" y="22"/>
                      <a:pt x="253" y="22"/>
                      <a:pt x="253" y="22"/>
                    </a:cubicBezTo>
                    <a:cubicBezTo>
                      <a:pt x="223" y="41"/>
                      <a:pt x="183" y="52"/>
                      <a:pt x="140" y="52"/>
                    </a:cubicBezTo>
                    <a:cubicBezTo>
                      <a:pt x="103" y="52"/>
                      <a:pt x="67" y="44"/>
                      <a:pt x="38" y="29"/>
                    </a:cubicBezTo>
                    <a:cubicBezTo>
                      <a:pt x="22" y="21"/>
                      <a:pt x="9" y="11"/>
                      <a:pt x="0" y="0"/>
                    </a:cubicBezTo>
                    <a:cubicBezTo>
                      <a:pt x="2" y="20"/>
                      <a:pt x="18" y="41"/>
                      <a:pt x="47" y="55"/>
                    </a:cubicBezTo>
                    <a:cubicBezTo>
                      <a:pt x="73" y="69"/>
                      <a:pt x="107" y="76"/>
                      <a:pt x="140" y="76"/>
                    </a:cubicBezTo>
                    <a:cubicBezTo>
                      <a:pt x="178" y="76"/>
                      <a:pt x="216" y="67"/>
                      <a:pt x="243" y="49"/>
                    </a:cubicBezTo>
                    <a:cubicBezTo>
                      <a:pt x="243" y="49"/>
                      <a:pt x="243" y="49"/>
                      <a:pt x="243" y="49"/>
                    </a:cubicBezTo>
                    <a:cubicBezTo>
                      <a:pt x="265" y="35"/>
                      <a:pt x="276" y="18"/>
                      <a:pt x="278" y="1"/>
                    </a:cubicBezTo>
                    <a:cubicBezTo>
                      <a:pt x="271" y="9"/>
                      <a:pt x="263" y="16"/>
                      <a:pt x="25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6" name="Freeform 26"/>
              <p:cNvSpPr>
                <a:spLocks noEditPoints="1"/>
              </p:cNvSpPr>
              <p:nvPr/>
            </p:nvSpPr>
            <p:spPr bwMode="auto">
              <a:xfrm>
                <a:off x="10140951" y="3663950"/>
                <a:ext cx="1062037" cy="647700"/>
              </a:xfrm>
              <a:custGeom>
                <a:avLst/>
                <a:gdLst>
                  <a:gd name="T0" fmla="*/ 2 w 280"/>
                  <a:gd name="T1" fmla="*/ 78 h 171"/>
                  <a:gd name="T2" fmla="*/ 49 w 280"/>
                  <a:gd name="T3" fmla="*/ 141 h 171"/>
                  <a:gd name="T4" fmla="*/ 245 w 280"/>
                  <a:gd name="T5" fmla="*/ 135 h 171"/>
                  <a:gd name="T6" fmla="*/ 245 w 280"/>
                  <a:gd name="T7" fmla="*/ 135 h 171"/>
                  <a:gd name="T8" fmla="*/ 280 w 280"/>
                  <a:gd name="T9" fmla="*/ 84 h 171"/>
                  <a:gd name="T10" fmla="*/ 280 w 280"/>
                  <a:gd name="T11" fmla="*/ 81 h 171"/>
                  <a:gd name="T12" fmla="*/ 280 w 280"/>
                  <a:gd name="T13" fmla="*/ 77 h 171"/>
                  <a:gd name="T14" fmla="*/ 233 w 280"/>
                  <a:gd name="T15" fmla="*/ 21 h 171"/>
                  <a:gd name="T16" fmla="*/ 140 w 280"/>
                  <a:gd name="T17" fmla="*/ 0 h 171"/>
                  <a:gd name="T18" fmla="*/ 133 w 280"/>
                  <a:gd name="T19" fmla="*/ 1 h 171"/>
                  <a:gd name="T20" fmla="*/ 132 w 280"/>
                  <a:gd name="T21" fmla="*/ 1 h 171"/>
                  <a:gd name="T22" fmla="*/ 119 w 280"/>
                  <a:gd name="T23" fmla="*/ 1 h 171"/>
                  <a:gd name="T24" fmla="*/ 119 w 280"/>
                  <a:gd name="T25" fmla="*/ 1 h 171"/>
                  <a:gd name="T26" fmla="*/ 106 w 280"/>
                  <a:gd name="T27" fmla="*/ 3 h 171"/>
                  <a:gd name="T28" fmla="*/ 106 w 280"/>
                  <a:gd name="T29" fmla="*/ 3 h 171"/>
                  <a:gd name="T30" fmla="*/ 93 w 280"/>
                  <a:gd name="T31" fmla="*/ 5 h 171"/>
                  <a:gd name="T32" fmla="*/ 93 w 280"/>
                  <a:gd name="T33" fmla="*/ 5 h 171"/>
                  <a:gd name="T34" fmla="*/ 37 w 280"/>
                  <a:gd name="T35" fmla="*/ 27 h 171"/>
                  <a:gd name="T36" fmla="*/ 37 w 280"/>
                  <a:gd name="T37" fmla="*/ 27 h 171"/>
                  <a:gd name="T38" fmla="*/ 2 w 280"/>
                  <a:gd name="T39" fmla="*/ 78 h 171"/>
                  <a:gd name="T40" fmla="*/ 230 w 280"/>
                  <a:gd name="T41" fmla="*/ 127 h 171"/>
                  <a:gd name="T42" fmla="*/ 230 w 280"/>
                  <a:gd name="T43" fmla="*/ 127 h 171"/>
                  <a:gd name="T44" fmla="*/ 62 w 280"/>
                  <a:gd name="T45" fmla="*/ 133 h 171"/>
                  <a:gd name="T46" fmla="*/ 52 w 280"/>
                  <a:gd name="T47" fmla="*/ 35 h 171"/>
                  <a:gd name="T48" fmla="*/ 220 w 280"/>
                  <a:gd name="T49" fmla="*/ 30 h 171"/>
                  <a:gd name="T50" fmla="*/ 230 w 280"/>
                  <a:gd name="T51" fmla="*/ 1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0" h="171">
                    <a:moveTo>
                      <a:pt x="2" y="78"/>
                    </a:moveTo>
                    <a:cubicBezTo>
                      <a:pt x="0" y="101"/>
                      <a:pt x="16" y="125"/>
                      <a:pt x="49" y="141"/>
                    </a:cubicBezTo>
                    <a:cubicBezTo>
                      <a:pt x="106" y="171"/>
                      <a:pt x="194" y="168"/>
                      <a:pt x="245" y="135"/>
                    </a:cubicBezTo>
                    <a:cubicBezTo>
                      <a:pt x="245" y="135"/>
                      <a:pt x="245" y="135"/>
                      <a:pt x="245" y="135"/>
                    </a:cubicBezTo>
                    <a:cubicBezTo>
                      <a:pt x="268" y="120"/>
                      <a:pt x="279" y="102"/>
                      <a:pt x="280" y="84"/>
                    </a:cubicBezTo>
                    <a:cubicBezTo>
                      <a:pt x="280" y="83"/>
                      <a:pt x="280" y="82"/>
                      <a:pt x="280" y="81"/>
                    </a:cubicBezTo>
                    <a:cubicBezTo>
                      <a:pt x="280" y="80"/>
                      <a:pt x="280" y="78"/>
                      <a:pt x="280" y="77"/>
                    </a:cubicBezTo>
                    <a:cubicBezTo>
                      <a:pt x="278" y="56"/>
                      <a:pt x="262" y="36"/>
                      <a:pt x="233" y="21"/>
                    </a:cubicBezTo>
                    <a:cubicBezTo>
                      <a:pt x="206" y="7"/>
                      <a:pt x="173" y="0"/>
                      <a:pt x="140" y="0"/>
                    </a:cubicBezTo>
                    <a:cubicBezTo>
                      <a:pt x="138" y="0"/>
                      <a:pt x="135" y="0"/>
                      <a:pt x="133" y="1"/>
                    </a:cubicBezTo>
                    <a:cubicBezTo>
                      <a:pt x="132" y="1"/>
                      <a:pt x="132" y="1"/>
                      <a:pt x="132" y="1"/>
                    </a:cubicBezTo>
                    <a:cubicBezTo>
                      <a:pt x="128" y="1"/>
                      <a:pt x="124" y="1"/>
                      <a:pt x="119" y="1"/>
                    </a:cubicBezTo>
                    <a:cubicBezTo>
                      <a:pt x="119" y="1"/>
                      <a:pt x="119" y="1"/>
                      <a:pt x="119" y="1"/>
                    </a:cubicBezTo>
                    <a:cubicBezTo>
                      <a:pt x="115" y="2"/>
                      <a:pt x="110" y="2"/>
                      <a:pt x="106" y="3"/>
                    </a:cubicBezTo>
                    <a:cubicBezTo>
                      <a:pt x="106" y="3"/>
                      <a:pt x="106" y="3"/>
                      <a:pt x="106" y="3"/>
                    </a:cubicBezTo>
                    <a:cubicBezTo>
                      <a:pt x="102" y="4"/>
                      <a:pt x="97" y="4"/>
                      <a:pt x="93" y="5"/>
                    </a:cubicBezTo>
                    <a:cubicBezTo>
                      <a:pt x="93" y="5"/>
                      <a:pt x="93" y="5"/>
                      <a:pt x="93" y="5"/>
                    </a:cubicBezTo>
                    <a:cubicBezTo>
                      <a:pt x="72" y="10"/>
                      <a:pt x="52" y="17"/>
                      <a:pt x="37" y="27"/>
                    </a:cubicBezTo>
                    <a:cubicBezTo>
                      <a:pt x="37" y="27"/>
                      <a:pt x="37" y="27"/>
                      <a:pt x="37" y="27"/>
                    </a:cubicBezTo>
                    <a:cubicBezTo>
                      <a:pt x="14" y="42"/>
                      <a:pt x="3" y="60"/>
                      <a:pt x="2" y="78"/>
                    </a:cubicBezTo>
                    <a:close/>
                    <a:moveTo>
                      <a:pt x="230" y="127"/>
                    </a:moveTo>
                    <a:cubicBezTo>
                      <a:pt x="230" y="127"/>
                      <a:pt x="230" y="127"/>
                      <a:pt x="230" y="127"/>
                    </a:cubicBezTo>
                    <a:cubicBezTo>
                      <a:pt x="187" y="156"/>
                      <a:pt x="111" y="158"/>
                      <a:pt x="62" y="133"/>
                    </a:cubicBezTo>
                    <a:cubicBezTo>
                      <a:pt x="13" y="107"/>
                      <a:pt x="8" y="63"/>
                      <a:pt x="52" y="35"/>
                    </a:cubicBezTo>
                    <a:cubicBezTo>
                      <a:pt x="95" y="6"/>
                      <a:pt x="171" y="4"/>
                      <a:pt x="220" y="30"/>
                    </a:cubicBezTo>
                    <a:cubicBezTo>
                      <a:pt x="269" y="55"/>
                      <a:pt x="274" y="99"/>
                      <a:pt x="23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7" name="Freeform 27"/>
              <p:cNvSpPr>
                <a:spLocks noEditPoints="1"/>
              </p:cNvSpPr>
              <p:nvPr/>
            </p:nvSpPr>
            <p:spPr bwMode="auto">
              <a:xfrm>
                <a:off x="10206038" y="3698875"/>
                <a:ext cx="939800" cy="544513"/>
              </a:xfrm>
              <a:custGeom>
                <a:avLst/>
                <a:gdLst>
                  <a:gd name="T0" fmla="*/ 40 w 248"/>
                  <a:gd name="T1" fmla="*/ 29 h 144"/>
                  <a:gd name="T2" fmla="*/ 50 w 248"/>
                  <a:gd name="T3" fmla="*/ 120 h 144"/>
                  <a:gd name="T4" fmla="*/ 208 w 248"/>
                  <a:gd name="T5" fmla="*/ 115 h 144"/>
                  <a:gd name="T6" fmla="*/ 198 w 248"/>
                  <a:gd name="T7" fmla="*/ 24 h 144"/>
                  <a:gd name="T8" fmla="*/ 40 w 248"/>
                  <a:gd name="T9" fmla="*/ 29 h 144"/>
                  <a:gd name="T10" fmla="*/ 81 w 248"/>
                  <a:gd name="T11" fmla="*/ 107 h 144"/>
                  <a:gd name="T12" fmla="*/ 74 w 248"/>
                  <a:gd name="T13" fmla="*/ 111 h 144"/>
                  <a:gd name="T14" fmla="*/ 68 w 248"/>
                  <a:gd name="T15" fmla="*/ 111 h 144"/>
                  <a:gd name="T16" fmla="*/ 67 w 248"/>
                  <a:gd name="T17" fmla="*/ 110 h 144"/>
                  <a:gd name="T18" fmla="*/ 65 w 248"/>
                  <a:gd name="T19" fmla="*/ 109 h 144"/>
                  <a:gd name="T20" fmla="*/ 64 w 248"/>
                  <a:gd name="T21" fmla="*/ 106 h 144"/>
                  <a:gd name="T22" fmla="*/ 71 w 248"/>
                  <a:gd name="T23" fmla="*/ 101 h 144"/>
                  <a:gd name="T24" fmla="*/ 51 w 248"/>
                  <a:gd name="T25" fmla="*/ 82 h 144"/>
                  <a:gd name="T26" fmla="*/ 52 w 248"/>
                  <a:gd name="T27" fmla="*/ 81 h 144"/>
                  <a:gd name="T28" fmla="*/ 69 w 248"/>
                  <a:gd name="T29" fmla="*/ 76 h 144"/>
                  <a:gd name="T30" fmla="*/ 71 w 248"/>
                  <a:gd name="T31" fmla="*/ 76 h 144"/>
                  <a:gd name="T32" fmla="*/ 86 w 248"/>
                  <a:gd name="T33" fmla="*/ 91 h 144"/>
                  <a:gd name="T34" fmla="*/ 114 w 248"/>
                  <a:gd name="T35" fmla="*/ 73 h 144"/>
                  <a:gd name="T36" fmla="*/ 113 w 248"/>
                  <a:gd name="T37" fmla="*/ 41 h 144"/>
                  <a:gd name="T38" fmla="*/ 168 w 248"/>
                  <a:gd name="T39" fmla="*/ 38 h 144"/>
                  <a:gd name="T40" fmla="*/ 175 w 248"/>
                  <a:gd name="T41" fmla="*/ 33 h 144"/>
                  <a:gd name="T42" fmla="*/ 182 w 248"/>
                  <a:gd name="T43" fmla="*/ 33 h 144"/>
                  <a:gd name="T44" fmla="*/ 185 w 248"/>
                  <a:gd name="T45" fmla="*/ 35 h 144"/>
                  <a:gd name="T46" fmla="*/ 185 w 248"/>
                  <a:gd name="T47" fmla="*/ 38 h 144"/>
                  <a:gd name="T48" fmla="*/ 178 w 248"/>
                  <a:gd name="T49" fmla="*/ 43 h 144"/>
                  <a:gd name="T50" fmla="*/ 195 w 248"/>
                  <a:gd name="T51" fmla="*/ 61 h 144"/>
                  <a:gd name="T52" fmla="*/ 193 w 248"/>
                  <a:gd name="T53" fmla="*/ 62 h 144"/>
                  <a:gd name="T54" fmla="*/ 179 w 248"/>
                  <a:gd name="T55" fmla="*/ 66 h 144"/>
                  <a:gd name="T56" fmla="*/ 176 w 248"/>
                  <a:gd name="T57" fmla="*/ 66 h 144"/>
                  <a:gd name="T58" fmla="*/ 163 w 248"/>
                  <a:gd name="T59" fmla="*/ 53 h 144"/>
                  <a:gd name="T60" fmla="*/ 137 w 248"/>
                  <a:gd name="T61" fmla="*/ 70 h 144"/>
                  <a:gd name="T62" fmla="*/ 137 w 248"/>
                  <a:gd name="T63" fmla="*/ 103 h 144"/>
                  <a:gd name="T64" fmla="*/ 81 w 248"/>
                  <a:gd name="T65"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144">
                    <a:moveTo>
                      <a:pt x="40" y="29"/>
                    </a:moveTo>
                    <a:cubicBezTo>
                      <a:pt x="0" y="56"/>
                      <a:pt x="4" y="96"/>
                      <a:pt x="50" y="120"/>
                    </a:cubicBezTo>
                    <a:cubicBezTo>
                      <a:pt x="96" y="144"/>
                      <a:pt x="167" y="142"/>
                      <a:pt x="208" y="115"/>
                    </a:cubicBezTo>
                    <a:cubicBezTo>
                      <a:pt x="248" y="89"/>
                      <a:pt x="244" y="48"/>
                      <a:pt x="198" y="24"/>
                    </a:cubicBezTo>
                    <a:cubicBezTo>
                      <a:pt x="152" y="0"/>
                      <a:pt x="81" y="2"/>
                      <a:pt x="40" y="29"/>
                    </a:cubicBezTo>
                    <a:close/>
                    <a:moveTo>
                      <a:pt x="81" y="107"/>
                    </a:moveTo>
                    <a:cubicBezTo>
                      <a:pt x="74" y="111"/>
                      <a:pt x="74" y="111"/>
                      <a:pt x="74" y="111"/>
                    </a:cubicBezTo>
                    <a:cubicBezTo>
                      <a:pt x="72" y="112"/>
                      <a:pt x="71" y="112"/>
                      <a:pt x="68" y="111"/>
                    </a:cubicBezTo>
                    <a:cubicBezTo>
                      <a:pt x="67" y="110"/>
                      <a:pt x="67" y="110"/>
                      <a:pt x="67" y="110"/>
                    </a:cubicBezTo>
                    <a:cubicBezTo>
                      <a:pt x="65" y="109"/>
                      <a:pt x="65" y="109"/>
                      <a:pt x="65" y="109"/>
                    </a:cubicBezTo>
                    <a:cubicBezTo>
                      <a:pt x="62" y="108"/>
                      <a:pt x="62" y="107"/>
                      <a:pt x="64" y="106"/>
                    </a:cubicBezTo>
                    <a:cubicBezTo>
                      <a:pt x="71" y="101"/>
                      <a:pt x="71" y="101"/>
                      <a:pt x="71" y="101"/>
                    </a:cubicBezTo>
                    <a:cubicBezTo>
                      <a:pt x="65" y="99"/>
                      <a:pt x="46" y="85"/>
                      <a:pt x="51" y="82"/>
                    </a:cubicBezTo>
                    <a:cubicBezTo>
                      <a:pt x="51" y="82"/>
                      <a:pt x="51" y="82"/>
                      <a:pt x="52" y="81"/>
                    </a:cubicBezTo>
                    <a:cubicBezTo>
                      <a:pt x="69" y="76"/>
                      <a:pt x="69" y="76"/>
                      <a:pt x="69" y="76"/>
                    </a:cubicBezTo>
                    <a:cubicBezTo>
                      <a:pt x="69" y="76"/>
                      <a:pt x="71" y="76"/>
                      <a:pt x="71" y="76"/>
                    </a:cubicBezTo>
                    <a:cubicBezTo>
                      <a:pt x="72" y="77"/>
                      <a:pt x="77" y="86"/>
                      <a:pt x="86" y="91"/>
                    </a:cubicBezTo>
                    <a:cubicBezTo>
                      <a:pt x="114" y="73"/>
                      <a:pt x="114" y="73"/>
                      <a:pt x="114" y="73"/>
                    </a:cubicBezTo>
                    <a:cubicBezTo>
                      <a:pt x="108" y="66"/>
                      <a:pt x="95" y="53"/>
                      <a:pt x="113" y="41"/>
                    </a:cubicBezTo>
                    <a:cubicBezTo>
                      <a:pt x="134" y="27"/>
                      <a:pt x="161" y="34"/>
                      <a:pt x="168" y="38"/>
                    </a:cubicBezTo>
                    <a:cubicBezTo>
                      <a:pt x="175" y="33"/>
                      <a:pt x="175" y="33"/>
                      <a:pt x="175" y="33"/>
                    </a:cubicBezTo>
                    <a:cubicBezTo>
                      <a:pt x="178" y="32"/>
                      <a:pt x="179" y="32"/>
                      <a:pt x="182" y="33"/>
                    </a:cubicBezTo>
                    <a:cubicBezTo>
                      <a:pt x="185" y="35"/>
                      <a:pt x="185" y="35"/>
                      <a:pt x="185" y="35"/>
                    </a:cubicBezTo>
                    <a:cubicBezTo>
                      <a:pt x="188" y="36"/>
                      <a:pt x="188" y="37"/>
                      <a:pt x="185" y="38"/>
                    </a:cubicBezTo>
                    <a:cubicBezTo>
                      <a:pt x="178" y="43"/>
                      <a:pt x="178" y="43"/>
                      <a:pt x="178" y="43"/>
                    </a:cubicBezTo>
                    <a:cubicBezTo>
                      <a:pt x="183" y="45"/>
                      <a:pt x="200" y="58"/>
                      <a:pt x="195" y="61"/>
                    </a:cubicBezTo>
                    <a:cubicBezTo>
                      <a:pt x="195" y="62"/>
                      <a:pt x="194" y="62"/>
                      <a:pt x="193" y="62"/>
                    </a:cubicBezTo>
                    <a:cubicBezTo>
                      <a:pt x="179" y="66"/>
                      <a:pt x="179" y="66"/>
                      <a:pt x="179" y="66"/>
                    </a:cubicBezTo>
                    <a:cubicBezTo>
                      <a:pt x="178" y="66"/>
                      <a:pt x="177" y="66"/>
                      <a:pt x="176" y="66"/>
                    </a:cubicBezTo>
                    <a:cubicBezTo>
                      <a:pt x="175" y="65"/>
                      <a:pt x="170" y="56"/>
                      <a:pt x="163" y="53"/>
                    </a:cubicBezTo>
                    <a:cubicBezTo>
                      <a:pt x="137" y="70"/>
                      <a:pt x="137" y="70"/>
                      <a:pt x="137" y="70"/>
                    </a:cubicBezTo>
                    <a:cubicBezTo>
                      <a:pt x="143" y="78"/>
                      <a:pt x="155" y="91"/>
                      <a:pt x="137" y="103"/>
                    </a:cubicBezTo>
                    <a:cubicBezTo>
                      <a:pt x="117" y="116"/>
                      <a:pt x="93" y="111"/>
                      <a:pt x="81"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8" name="Freeform 28"/>
              <p:cNvSpPr/>
              <p:nvPr/>
            </p:nvSpPr>
            <p:spPr bwMode="auto">
              <a:xfrm>
                <a:off x="10564813" y="4000500"/>
                <a:ext cx="117475" cy="73025"/>
              </a:xfrm>
              <a:custGeom>
                <a:avLst/>
                <a:gdLst>
                  <a:gd name="T0" fmla="*/ 22 w 31"/>
                  <a:gd name="T1" fmla="*/ 14 h 19"/>
                  <a:gd name="T2" fmla="*/ 24 w 31"/>
                  <a:gd name="T3" fmla="*/ 0 h 19"/>
                  <a:gd name="T4" fmla="*/ 0 w 31"/>
                  <a:gd name="T5" fmla="*/ 16 h 19"/>
                  <a:gd name="T6" fmla="*/ 22 w 31"/>
                  <a:gd name="T7" fmla="*/ 14 h 19"/>
                </a:gdLst>
                <a:ahLst/>
                <a:cxnLst>
                  <a:cxn ang="0">
                    <a:pos x="T0" y="T1"/>
                  </a:cxn>
                  <a:cxn ang="0">
                    <a:pos x="T2" y="T3"/>
                  </a:cxn>
                  <a:cxn ang="0">
                    <a:pos x="T4" y="T5"/>
                  </a:cxn>
                  <a:cxn ang="0">
                    <a:pos x="T6" y="T7"/>
                  </a:cxn>
                </a:cxnLst>
                <a:rect l="0" t="0" r="r" b="b"/>
                <a:pathLst>
                  <a:path w="31" h="19">
                    <a:moveTo>
                      <a:pt x="22" y="14"/>
                    </a:moveTo>
                    <a:cubicBezTo>
                      <a:pt x="31" y="9"/>
                      <a:pt x="26" y="3"/>
                      <a:pt x="24" y="0"/>
                    </a:cubicBezTo>
                    <a:cubicBezTo>
                      <a:pt x="0" y="16"/>
                      <a:pt x="0" y="16"/>
                      <a:pt x="0" y="16"/>
                    </a:cubicBezTo>
                    <a:cubicBezTo>
                      <a:pt x="6" y="18"/>
                      <a:pt x="15" y="19"/>
                      <a:pt x="2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9" name="Freeform 29"/>
              <p:cNvSpPr/>
              <p:nvPr/>
            </p:nvSpPr>
            <p:spPr bwMode="auto">
              <a:xfrm>
                <a:off x="10679113" y="3863975"/>
                <a:ext cx="114300" cy="73025"/>
              </a:xfrm>
              <a:custGeom>
                <a:avLst/>
                <a:gdLst>
                  <a:gd name="T0" fmla="*/ 7 w 30"/>
                  <a:gd name="T1" fmla="*/ 19 h 19"/>
                  <a:gd name="T2" fmla="*/ 30 w 30"/>
                  <a:gd name="T3" fmla="*/ 4 h 19"/>
                  <a:gd name="T4" fmla="*/ 8 w 30"/>
                  <a:gd name="T5" fmla="*/ 6 h 19"/>
                  <a:gd name="T6" fmla="*/ 7 w 30"/>
                  <a:gd name="T7" fmla="*/ 19 h 19"/>
                </a:gdLst>
                <a:ahLst/>
                <a:cxnLst>
                  <a:cxn ang="0">
                    <a:pos x="T0" y="T1"/>
                  </a:cxn>
                  <a:cxn ang="0">
                    <a:pos x="T2" y="T3"/>
                  </a:cxn>
                  <a:cxn ang="0">
                    <a:pos x="T4" y="T5"/>
                  </a:cxn>
                  <a:cxn ang="0">
                    <a:pos x="T6" y="T7"/>
                  </a:cxn>
                </a:cxnLst>
                <a:rect l="0" t="0" r="r" b="b"/>
                <a:pathLst>
                  <a:path w="30" h="19">
                    <a:moveTo>
                      <a:pt x="7" y="19"/>
                    </a:moveTo>
                    <a:cubicBezTo>
                      <a:pt x="30" y="4"/>
                      <a:pt x="30" y="4"/>
                      <a:pt x="30" y="4"/>
                    </a:cubicBezTo>
                    <a:cubicBezTo>
                      <a:pt x="26" y="3"/>
                      <a:pt x="16" y="0"/>
                      <a:pt x="8" y="6"/>
                    </a:cubicBezTo>
                    <a:cubicBezTo>
                      <a:pt x="0" y="11"/>
                      <a:pt x="4" y="16"/>
                      <a:pt x="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sp>
        <p:nvSpPr>
          <p:cNvPr id="42" name="Content Placeholder 2"/>
          <p:cNvSpPr txBox="1"/>
          <p:nvPr/>
        </p:nvSpPr>
        <p:spPr>
          <a:xfrm>
            <a:off x="4900295" y="401320"/>
            <a:ext cx="7367270" cy="8743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endPar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1</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3"/>
              </a:rPr>
              <a:t>http://bleex.me.berkeley.edu</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3"/>
              </a:rPr>
              <a:t>/</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2</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4"/>
              </a:rPr>
              <a:t>https://www.kofuf.com</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4"/>
              </a:rPr>
              <a:t>/</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3</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5"/>
              </a:rPr>
              <a:t>http://</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5"/>
              </a:rPr>
              <a:t>36kr.com/p/5069723.html</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4</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6"/>
              </a:rPr>
              <a:t>http://</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6"/>
              </a:rPr>
              <a:t>www.iyiou.com/p/57390</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5</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7"/>
              </a:rPr>
              <a:t>http://www.ottobock.com/en</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7"/>
              </a:rPr>
              <a:t>/</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6</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]https://techcrunch.com/2010/09/27/sarcos-xos2-the-real-life-iron-man/</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7</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]http://www.army-technology.com/projects/raytheon-xos-2-exoskeleton-us/</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8</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]https://zh.wikipedia.org/wiki/Rewalkwiki百科，rewalk词条</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9</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]https://www.youtube.com/watch?v=tYgHdxmCcAI</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[1</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0</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]https://www.techbang.com/posts/13963-powered-jacket-mk3Powered Jacket MK3,佐川電子</a:t>
            </a:r>
          </a:p>
        </p:txBody>
      </p:sp>
    </p:spTree>
  </p:cSld>
  <p:clrMapOvr>
    <a:masterClrMapping/>
  </p:clrMapOvr>
  <p:transition spd="slow">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20641" y="4763"/>
            <a:ext cx="12171360" cy="6853237"/>
          </a:xfrm>
          <a:prstGeom prst="rect">
            <a:avLst/>
          </a:prstGeom>
        </p:spPr>
      </p:pic>
      <p:sp>
        <p:nvSpPr>
          <p:cNvPr id="27" name="任意多边形 26"/>
          <p:cNvSpPr/>
          <p:nvPr/>
        </p:nvSpPr>
        <p:spPr>
          <a:xfrm>
            <a:off x="95249"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0"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42900" y="2075426"/>
            <a:ext cx="6327373" cy="1862048"/>
          </a:xfrm>
          <a:prstGeom prst="rect">
            <a:avLst/>
          </a:prstGeom>
          <a:noFill/>
        </p:spPr>
        <p:txBody>
          <a:bodyPr wrap="none" rtlCol="0">
            <a:spAutoFit/>
          </a:bodyPr>
          <a:lstStyle/>
          <a:p>
            <a:r>
              <a:rPr lang="en-US" altLang="zh-CN" sz="11500" b="1" dirty="0">
                <a:solidFill>
                  <a:schemeClr val="bg1"/>
                </a:solidFill>
              </a:rPr>
              <a:t>THANKS</a:t>
            </a:r>
            <a:endParaRPr lang="zh-CN" altLang="en-US" sz="11500" b="1" dirty="0">
              <a:solidFill>
                <a:schemeClr val="bg1"/>
              </a:solidFill>
            </a:endParaRPr>
          </a:p>
        </p:txBody>
      </p:sp>
      <p:sp>
        <p:nvSpPr>
          <p:cNvPr id="29" name="文本框 28"/>
          <p:cNvSpPr txBox="1"/>
          <p:nvPr/>
        </p:nvSpPr>
        <p:spPr>
          <a:xfrm>
            <a:off x="521634" y="3655879"/>
            <a:ext cx="5969904" cy="584775"/>
          </a:xfrm>
          <a:prstGeom prst="rect">
            <a:avLst/>
          </a:prstGeom>
          <a:noFill/>
        </p:spPr>
        <p:txBody>
          <a:bodyPr wrap="none" rtlCol="0">
            <a:spAutoFit/>
          </a:bodyPr>
          <a:lstStyle/>
          <a:p>
            <a:r>
              <a:rPr lang="zh-CN" altLang="en-US" sz="3200" b="1" kern="2500" spc="600" dirty="0">
                <a:solidFill>
                  <a:schemeClr val="bg1"/>
                </a:solidFill>
              </a:rPr>
              <a:t>感   谢   您   的   聆   听</a:t>
            </a:r>
          </a:p>
        </p:txBody>
      </p:sp>
    </p:spTree>
  </p:cSld>
  <p:clrMapOvr>
    <a:masterClrMapping/>
  </p:clrMapOvr>
  <p:transition spd="slow">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2877711" cy="707886"/>
          </a:xfrm>
          <a:prstGeom prst="rect">
            <a:avLst/>
          </a:prstGeom>
        </p:spPr>
        <p:txBody>
          <a:bodyPr wrap="none">
            <a:spAutoFit/>
          </a:bodyPr>
          <a:lstStyle/>
          <a:p>
            <a:r>
              <a:rPr lang="zh-CN" altLang="en-US" sz="4000" b="1" spc="200" dirty="0" smtClean="0">
                <a:solidFill>
                  <a:schemeClr val="accent1"/>
                </a:solidFill>
              </a:rPr>
              <a:t>机械外骨骼</a:t>
            </a:r>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19883" y="1228464"/>
            <a:ext cx="5531841" cy="5034091"/>
            <a:chOff x="983192" y="1795993"/>
            <a:chExt cx="4551892" cy="4142317"/>
          </a:xfrm>
        </p:grpSpPr>
        <p:sp>
          <p:nvSpPr>
            <p:cNvPr id="10" name="Freeform 6"/>
            <p:cNvSpPr>
              <a:spLocks noEditPoints="1"/>
            </p:cNvSpPr>
            <p:nvPr/>
          </p:nvSpPr>
          <p:spPr bwMode="auto">
            <a:xfrm>
              <a:off x="992718" y="2426759"/>
              <a:ext cx="2012949" cy="2012951"/>
            </a:xfrm>
            <a:custGeom>
              <a:avLst/>
              <a:gdLst>
                <a:gd name="T0" fmla="*/ 448 w 489"/>
                <a:gd name="T1" fmla="*/ 202 h 489"/>
                <a:gd name="T2" fmla="*/ 442 w 489"/>
                <a:gd name="T3" fmla="*/ 180 h 489"/>
                <a:gd name="T4" fmla="*/ 471 w 489"/>
                <a:gd name="T5" fmla="*/ 147 h 489"/>
                <a:gd name="T6" fmla="*/ 442 w 489"/>
                <a:gd name="T7" fmla="*/ 97 h 489"/>
                <a:gd name="T8" fmla="*/ 399 w 489"/>
                <a:gd name="T9" fmla="*/ 106 h 489"/>
                <a:gd name="T10" fmla="*/ 383 w 489"/>
                <a:gd name="T11" fmla="*/ 90 h 489"/>
                <a:gd name="T12" fmla="*/ 392 w 489"/>
                <a:gd name="T13" fmla="*/ 47 h 489"/>
                <a:gd name="T14" fmla="*/ 341 w 489"/>
                <a:gd name="T15" fmla="*/ 18 h 489"/>
                <a:gd name="T16" fmla="*/ 309 w 489"/>
                <a:gd name="T17" fmla="*/ 47 h 489"/>
                <a:gd name="T18" fmla="*/ 287 w 489"/>
                <a:gd name="T19" fmla="*/ 41 h 489"/>
                <a:gd name="T20" fmla="*/ 273 w 489"/>
                <a:gd name="T21" fmla="*/ 0 h 489"/>
                <a:gd name="T22" fmla="*/ 244 w 489"/>
                <a:gd name="T23" fmla="*/ 0 h 489"/>
                <a:gd name="T24" fmla="*/ 215 w 489"/>
                <a:gd name="T25" fmla="*/ 0 h 489"/>
                <a:gd name="T26" fmla="*/ 202 w 489"/>
                <a:gd name="T27" fmla="*/ 41 h 489"/>
                <a:gd name="T28" fmla="*/ 180 w 489"/>
                <a:gd name="T29" fmla="*/ 47 h 489"/>
                <a:gd name="T30" fmla="*/ 147 w 489"/>
                <a:gd name="T31" fmla="*/ 18 h 489"/>
                <a:gd name="T32" fmla="*/ 97 w 489"/>
                <a:gd name="T33" fmla="*/ 47 h 489"/>
                <a:gd name="T34" fmla="*/ 106 w 489"/>
                <a:gd name="T35" fmla="*/ 90 h 489"/>
                <a:gd name="T36" fmla="*/ 90 w 489"/>
                <a:gd name="T37" fmla="*/ 106 h 489"/>
                <a:gd name="T38" fmla="*/ 47 w 489"/>
                <a:gd name="T39" fmla="*/ 97 h 489"/>
                <a:gd name="T40" fmla="*/ 18 w 489"/>
                <a:gd name="T41" fmla="*/ 147 h 489"/>
                <a:gd name="T42" fmla="*/ 47 w 489"/>
                <a:gd name="T43" fmla="*/ 180 h 489"/>
                <a:gd name="T44" fmla="*/ 41 w 489"/>
                <a:gd name="T45" fmla="*/ 202 h 489"/>
                <a:gd name="T46" fmla="*/ 0 w 489"/>
                <a:gd name="T47" fmla="*/ 215 h 489"/>
                <a:gd name="T48" fmla="*/ 0 w 489"/>
                <a:gd name="T49" fmla="*/ 244 h 489"/>
                <a:gd name="T50" fmla="*/ 0 w 489"/>
                <a:gd name="T51" fmla="*/ 274 h 489"/>
                <a:gd name="T52" fmla="*/ 41 w 489"/>
                <a:gd name="T53" fmla="*/ 287 h 489"/>
                <a:gd name="T54" fmla="*/ 47 w 489"/>
                <a:gd name="T55" fmla="*/ 309 h 489"/>
                <a:gd name="T56" fmla="*/ 18 w 489"/>
                <a:gd name="T57" fmla="*/ 342 h 489"/>
                <a:gd name="T58" fmla="*/ 47 w 489"/>
                <a:gd name="T59" fmla="*/ 392 h 489"/>
                <a:gd name="T60" fmla="*/ 90 w 489"/>
                <a:gd name="T61" fmla="*/ 383 h 489"/>
                <a:gd name="T62" fmla="*/ 106 w 489"/>
                <a:gd name="T63" fmla="*/ 399 h 489"/>
                <a:gd name="T64" fmla="*/ 97 w 489"/>
                <a:gd name="T65" fmla="*/ 442 h 489"/>
                <a:gd name="T66" fmla="*/ 147 w 489"/>
                <a:gd name="T67" fmla="*/ 471 h 489"/>
                <a:gd name="T68" fmla="*/ 180 w 489"/>
                <a:gd name="T69" fmla="*/ 442 h 489"/>
                <a:gd name="T70" fmla="*/ 202 w 489"/>
                <a:gd name="T71" fmla="*/ 448 h 489"/>
                <a:gd name="T72" fmla="*/ 215 w 489"/>
                <a:gd name="T73" fmla="*/ 489 h 489"/>
                <a:gd name="T74" fmla="*/ 244 w 489"/>
                <a:gd name="T75" fmla="*/ 489 h 489"/>
                <a:gd name="T76" fmla="*/ 273 w 489"/>
                <a:gd name="T77" fmla="*/ 489 h 489"/>
                <a:gd name="T78" fmla="*/ 287 w 489"/>
                <a:gd name="T79" fmla="*/ 448 h 489"/>
                <a:gd name="T80" fmla="*/ 309 w 489"/>
                <a:gd name="T81" fmla="*/ 442 h 489"/>
                <a:gd name="T82" fmla="*/ 341 w 489"/>
                <a:gd name="T83" fmla="*/ 471 h 489"/>
                <a:gd name="T84" fmla="*/ 392 w 489"/>
                <a:gd name="T85" fmla="*/ 442 h 489"/>
                <a:gd name="T86" fmla="*/ 383 w 489"/>
                <a:gd name="T87" fmla="*/ 399 h 489"/>
                <a:gd name="T88" fmla="*/ 399 w 489"/>
                <a:gd name="T89" fmla="*/ 383 h 489"/>
                <a:gd name="T90" fmla="*/ 442 w 489"/>
                <a:gd name="T91" fmla="*/ 392 h 489"/>
                <a:gd name="T92" fmla="*/ 471 w 489"/>
                <a:gd name="T93" fmla="*/ 342 h 489"/>
                <a:gd name="T94" fmla="*/ 442 w 489"/>
                <a:gd name="T95" fmla="*/ 309 h 489"/>
                <a:gd name="T96" fmla="*/ 448 w 489"/>
                <a:gd name="T97" fmla="*/ 287 h 489"/>
                <a:gd name="T98" fmla="*/ 489 w 489"/>
                <a:gd name="T99" fmla="*/ 274 h 489"/>
                <a:gd name="T100" fmla="*/ 489 w 489"/>
                <a:gd name="T101" fmla="*/ 244 h 489"/>
                <a:gd name="T102" fmla="*/ 489 w 489"/>
                <a:gd name="T103" fmla="*/ 215 h 489"/>
                <a:gd name="T104" fmla="*/ 448 w 489"/>
                <a:gd name="T105" fmla="*/ 202 h 489"/>
                <a:gd name="T106" fmla="*/ 244 w 489"/>
                <a:gd name="T107" fmla="*/ 412 h 489"/>
                <a:gd name="T108" fmla="*/ 77 w 489"/>
                <a:gd name="T109" fmla="*/ 244 h 489"/>
                <a:gd name="T110" fmla="*/ 244 w 489"/>
                <a:gd name="T111" fmla="*/ 77 h 489"/>
                <a:gd name="T112" fmla="*/ 412 w 489"/>
                <a:gd name="T113" fmla="*/ 244 h 489"/>
                <a:gd name="T114" fmla="*/ 244 w 489"/>
                <a:gd name="T115" fmla="*/ 4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9" h="489">
                  <a:moveTo>
                    <a:pt x="448" y="202"/>
                  </a:moveTo>
                  <a:cubicBezTo>
                    <a:pt x="446" y="194"/>
                    <a:pt x="444" y="187"/>
                    <a:pt x="442" y="180"/>
                  </a:cubicBezTo>
                  <a:cubicBezTo>
                    <a:pt x="471" y="147"/>
                    <a:pt x="471" y="147"/>
                    <a:pt x="471" y="147"/>
                  </a:cubicBezTo>
                  <a:cubicBezTo>
                    <a:pt x="442" y="97"/>
                    <a:pt x="442" y="97"/>
                    <a:pt x="442" y="97"/>
                  </a:cubicBezTo>
                  <a:cubicBezTo>
                    <a:pt x="399" y="106"/>
                    <a:pt x="399" y="106"/>
                    <a:pt x="399" y="106"/>
                  </a:cubicBezTo>
                  <a:cubicBezTo>
                    <a:pt x="394" y="100"/>
                    <a:pt x="389" y="95"/>
                    <a:pt x="383" y="90"/>
                  </a:cubicBezTo>
                  <a:cubicBezTo>
                    <a:pt x="392" y="47"/>
                    <a:pt x="392" y="47"/>
                    <a:pt x="392" y="47"/>
                  </a:cubicBezTo>
                  <a:cubicBezTo>
                    <a:pt x="341" y="18"/>
                    <a:pt x="341" y="18"/>
                    <a:pt x="341" y="18"/>
                  </a:cubicBezTo>
                  <a:cubicBezTo>
                    <a:pt x="309" y="47"/>
                    <a:pt x="309" y="47"/>
                    <a:pt x="309" y="47"/>
                  </a:cubicBezTo>
                  <a:cubicBezTo>
                    <a:pt x="302" y="45"/>
                    <a:pt x="295" y="43"/>
                    <a:pt x="287" y="41"/>
                  </a:cubicBezTo>
                  <a:cubicBezTo>
                    <a:pt x="273" y="0"/>
                    <a:pt x="273" y="0"/>
                    <a:pt x="273" y="0"/>
                  </a:cubicBezTo>
                  <a:cubicBezTo>
                    <a:pt x="244" y="0"/>
                    <a:pt x="244" y="0"/>
                    <a:pt x="244" y="0"/>
                  </a:cubicBezTo>
                  <a:cubicBezTo>
                    <a:pt x="215" y="0"/>
                    <a:pt x="215" y="0"/>
                    <a:pt x="215" y="0"/>
                  </a:cubicBezTo>
                  <a:cubicBezTo>
                    <a:pt x="202" y="41"/>
                    <a:pt x="202" y="41"/>
                    <a:pt x="202" y="41"/>
                  </a:cubicBezTo>
                  <a:cubicBezTo>
                    <a:pt x="194" y="43"/>
                    <a:pt x="187" y="45"/>
                    <a:pt x="180" y="47"/>
                  </a:cubicBezTo>
                  <a:cubicBezTo>
                    <a:pt x="147" y="18"/>
                    <a:pt x="147" y="18"/>
                    <a:pt x="147" y="18"/>
                  </a:cubicBezTo>
                  <a:cubicBezTo>
                    <a:pt x="97" y="47"/>
                    <a:pt x="97" y="47"/>
                    <a:pt x="97" y="47"/>
                  </a:cubicBezTo>
                  <a:cubicBezTo>
                    <a:pt x="106" y="90"/>
                    <a:pt x="106" y="90"/>
                    <a:pt x="106" y="90"/>
                  </a:cubicBezTo>
                  <a:cubicBezTo>
                    <a:pt x="100" y="95"/>
                    <a:pt x="95" y="100"/>
                    <a:pt x="90" y="106"/>
                  </a:cubicBezTo>
                  <a:cubicBezTo>
                    <a:pt x="47" y="97"/>
                    <a:pt x="47" y="97"/>
                    <a:pt x="47" y="97"/>
                  </a:cubicBezTo>
                  <a:cubicBezTo>
                    <a:pt x="18" y="147"/>
                    <a:pt x="18" y="147"/>
                    <a:pt x="18" y="147"/>
                  </a:cubicBezTo>
                  <a:cubicBezTo>
                    <a:pt x="47" y="180"/>
                    <a:pt x="47" y="180"/>
                    <a:pt x="47" y="180"/>
                  </a:cubicBezTo>
                  <a:cubicBezTo>
                    <a:pt x="44" y="187"/>
                    <a:pt x="42" y="194"/>
                    <a:pt x="41" y="202"/>
                  </a:cubicBezTo>
                  <a:cubicBezTo>
                    <a:pt x="0" y="215"/>
                    <a:pt x="0" y="215"/>
                    <a:pt x="0" y="215"/>
                  </a:cubicBezTo>
                  <a:cubicBezTo>
                    <a:pt x="0" y="244"/>
                    <a:pt x="0" y="244"/>
                    <a:pt x="0" y="244"/>
                  </a:cubicBezTo>
                  <a:cubicBezTo>
                    <a:pt x="0" y="274"/>
                    <a:pt x="0" y="274"/>
                    <a:pt x="0" y="274"/>
                  </a:cubicBezTo>
                  <a:cubicBezTo>
                    <a:pt x="41" y="287"/>
                    <a:pt x="41" y="287"/>
                    <a:pt x="41" y="287"/>
                  </a:cubicBezTo>
                  <a:cubicBezTo>
                    <a:pt x="42" y="295"/>
                    <a:pt x="44" y="302"/>
                    <a:pt x="47" y="309"/>
                  </a:cubicBezTo>
                  <a:cubicBezTo>
                    <a:pt x="18" y="342"/>
                    <a:pt x="18" y="342"/>
                    <a:pt x="18" y="342"/>
                  </a:cubicBezTo>
                  <a:cubicBezTo>
                    <a:pt x="47" y="392"/>
                    <a:pt x="47" y="392"/>
                    <a:pt x="47" y="392"/>
                  </a:cubicBezTo>
                  <a:cubicBezTo>
                    <a:pt x="90" y="383"/>
                    <a:pt x="90" y="383"/>
                    <a:pt x="90" y="383"/>
                  </a:cubicBezTo>
                  <a:cubicBezTo>
                    <a:pt x="95" y="389"/>
                    <a:pt x="100" y="394"/>
                    <a:pt x="106" y="399"/>
                  </a:cubicBezTo>
                  <a:cubicBezTo>
                    <a:pt x="97" y="442"/>
                    <a:pt x="97" y="442"/>
                    <a:pt x="97" y="442"/>
                  </a:cubicBezTo>
                  <a:cubicBezTo>
                    <a:pt x="147" y="471"/>
                    <a:pt x="147" y="471"/>
                    <a:pt x="147" y="471"/>
                  </a:cubicBezTo>
                  <a:cubicBezTo>
                    <a:pt x="180" y="442"/>
                    <a:pt x="180" y="442"/>
                    <a:pt x="180" y="442"/>
                  </a:cubicBezTo>
                  <a:cubicBezTo>
                    <a:pt x="187" y="444"/>
                    <a:pt x="194" y="446"/>
                    <a:pt x="202" y="448"/>
                  </a:cubicBezTo>
                  <a:cubicBezTo>
                    <a:pt x="215" y="489"/>
                    <a:pt x="215" y="489"/>
                    <a:pt x="215" y="489"/>
                  </a:cubicBezTo>
                  <a:cubicBezTo>
                    <a:pt x="244" y="489"/>
                    <a:pt x="244" y="489"/>
                    <a:pt x="244" y="489"/>
                  </a:cubicBezTo>
                  <a:cubicBezTo>
                    <a:pt x="273" y="489"/>
                    <a:pt x="273" y="489"/>
                    <a:pt x="273" y="489"/>
                  </a:cubicBezTo>
                  <a:cubicBezTo>
                    <a:pt x="287" y="448"/>
                    <a:pt x="287" y="448"/>
                    <a:pt x="287" y="448"/>
                  </a:cubicBezTo>
                  <a:cubicBezTo>
                    <a:pt x="295" y="446"/>
                    <a:pt x="302" y="444"/>
                    <a:pt x="309" y="442"/>
                  </a:cubicBezTo>
                  <a:cubicBezTo>
                    <a:pt x="341" y="471"/>
                    <a:pt x="341" y="471"/>
                    <a:pt x="341" y="471"/>
                  </a:cubicBezTo>
                  <a:cubicBezTo>
                    <a:pt x="392" y="442"/>
                    <a:pt x="392" y="442"/>
                    <a:pt x="392" y="442"/>
                  </a:cubicBezTo>
                  <a:cubicBezTo>
                    <a:pt x="383" y="399"/>
                    <a:pt x="383" y="399"/>
                    <a:pt x="383" y="399"/>
                  </a:cubicBezTo>
                  <a:cubicBezTo>
                    <a:pt x="389" y="394"/>
                    <a:pt x="394" y="389"/>
                    <a:pt x="399" y="383"/>
                  </a:cubicBezTo>
                  <a:cubicBezTo>
                    <a:pt x="442" y="392"/>
                    <a:pt x="442" y="392"/>
                    <a:pt x="442" y="392"/>
                  </a:cubicBezTo>
                  <a:cubicBezTo>
                    <a:pt x="471" y="342"/>
                    <a:pt x="471" y="342"/>
                    <a:pt x="471" y="342"/>
                  </a:cubicBezTo>
                  <a:cubicBezTo>
                    <a:pt x="442" y="309"/>
                    <a:pt x="442" y="309"/>
                    <a:pt x="442" y="309"/>
                  </a:cubicBezTo>
                  <a:cubicBezTo>
                    <a:pt x="444" y="302"/>
                    <a:pt x="446" y="295"/>
                    <a:pt x="448" y="287"/>
                  </a:cubicBezTo>
                  <a:cubicBezTo>
                    <a:pt x="489" y="274"/>
                    <a:pt x="489" y="274"/>
                    <a:pt x="489" y="274"/>
                  </a:cubicBezTo>
                  <a:cubicBezTo>
                    <a:pt x="489" y="244"/>
                    <a:pt x="489" y="244"/>
                    <a:pt x="489" y="244"/>
                  </a:cubicBezTo>
                  <a:cubicBezTo>
                    <a:pt x="489" y="215"/>
                    <a:pt x="489" y="215"/>
                    <a:pt x="489" y="215"/>
                  </a:cubicBezTo>
                  <a:lnTo>
                    <a:pt x="448" y="202"/>
                  </a:lnTo>
                  <a:close/>
                  <a:moveTo>
                    <a:pt x="244" y="412"/>
                  </a:moveTo>
                  <a:cubicBezTo>
                    <a:pt x="152" y="412"/>
                    <a:pt x="77" y="337"/>
                    <a:pt x="77" y="244"/>
                  </a:cubicBezTo>
                  <a:cubicBezTo>
                    <a:pt x="77" y="152"/>
                    <a:pt x="152" y="77"/>
                    <a:pt x="244" y="77"/>
                  </a:cubicBezTo>
                  <a:cubicBezTo>
                    <a:pt x="337" y="77"/>
                    <a:pt x="412" y="152"/>
                    <a:pt x="412" y="244"/>
                  </a:cubicBezTo>
                  <a:cubicBezTo>
                    <a:pt x="412" y="337"/>
                    <a:pt x="337" y="412"/>
                    <a:pt x="244" y="412"/>
                  </a:cubicBezTo>
                  <a:close/>
                </a:path>
              </a:pathLst>
            </a:custGeom>
            <a:solidFill>
              <a:schemeClr val="accent1"/>
            </a:solidFill>
            <a:ln>
              <a:noFill/>
            </a:ln>
          </p:spPr>
          <p:txBody>
            <a:bodyPr/>
            <a:lstStyle/>
            <a:p>
              <a:endParaRPr lang="zh-CN" altLang="en-US" sz="2400">
                <a:cs typeface="+mn-ea"/>
                <a:sym typeface="+mn-lt"/>
              </a:endParaRPr>
            </a:p>
          </p:txBody>
        </p:sp>
        <p:sp>
          <p:nvSpPr>
            <p:cNvPr id="11" name="Freeform 7"/>
            <p:cNvSpPr>
              <a:spLocks noEditPoints="1"/>
            </p:cNvSpPr>
            <p:nvPr/>
          </p:nvSpPr>
          <p:spPr bwMode="auto">
            <a:xfrm>
              <a:off x="2743200" y="3394077"/>
              <a:ext cx="2186517" cy="2186516"/>
            </a:xfrm>
            <a:custGeom>
              <a:avLst/>
              <a:gdLst>
                <a:gd name="T0" fmla="*/ 492 w 531"/>
                <a:gd name="T1" fmla="*/ 276 h 531"/>
                <a:gd name="T2" fmla="*/ 491 w 531"/>
                <a:gd name="T3" fmla="*/ 251 h 531"/>
                <a:gd name="T4" fmla="*/ 530 w 531"/>
                <a:gd name="T5" fmla="*/ 225 h 531"/>
                <a:gd name="T6" fmla="*/ 513 w 531"/>
                <a:gd name="T7" fmla="*/ 164 h 531"/>
                <a:gd name="T8" fmla="*/ 466 w 531"/>
                <a:gd name="T9" fmla="*/ 162 h 531"/>
                <a:gd name="T10" fmla="*/ 454 w 531"/>
                <a:gd name="T11" fmla="*/ 141 h 531"/>
                <a:gd name="T12" fmla="*/ 475 w 531"/>
                <a:gd name="T13" fmla="*/ 98 h 531"/>
                <a:gd name="T14" fmla="*/ 429 w 531"/>
                <a:gd name="T15" fmla="*/ 54 h 531"/>
                <a:gd name="T16" fmla="*/ 387 w 531"/>
                <a:gd name="T17" fmla="*/ 75 h 531"/>
                <a:gd name="T18" fmla="*/ 366 w 531"/>
                <a:gd name="T19" fmla="*/ 63 h 531"/>
                <a:gd name="T20" fmla="*/ 363 w 531"/>
                <a:gd name="T21" fmla="*/ 16 h 531"/>
                <a:gd name="T22" fmla="*/ 332 w 531"/>
                <a:gd name="T23" fmla="*/ 8 h 531"/>
                <a:gd name="T24" fmla="*/ 301 w 531"/>
                <a:gd name="T25" fmla="*/ 0 h 531"/>
                <a:gd name="T26" fmla="*/ 276 w 531"/>
                <a:gd name="T27" fmla="*/ 40 h 531"/>
                <a:gd name="T28" fmla="*/ 251 w 531"/>
                <a:gd name="T29" fmla="*/ 40 h 531"/>
                <a:gd name="T30" fmla="*/ 225 w 531"/>
                <a:gd name="T31" fmla="*/ 1 h 531"/>
                <a:gd name="T32" fmla="*/ 164 w 531"/>
                <a:gd name="T33" fmla="*/ 18 h 531"/>
                <a:gd name="T34" fmla="*/ 162 w 531"/>
                <a:gd name="T35" fmla="*/ 65 h 531"/>
                <a:gd name="T36" fmla="*/ 141 w 531"/>
                <a:gd name="T37" fmla="*/ 78 h 531"/>
                <a:gd name="T38" fmla="*/ 98 w 531"/>
                <a:gd name="T39" fmla="*/ 57 h 531"/>
                <a:gd name="T40" fmla="*/ 54 w 531"/>
                <a:gd name="T41" fmla="*/ 102 h 531"/>
                <a:gd name="T42" fmla="*/ 75 w 531"/>
                <a:gd name="T43" fmla="*/ 144 h 531"/>
                <a:gd name="T44" fmla="*/ 63 w 531"/>
                <a:gd name="T45" fmla="*/ 166 h 531"/>
                <a:gd name="T46" fmla="*/ 16 w 531"/>
                <a:gd name="T47" fmla="*/ 169 h 531"/>
                <a:gd name="T48" fmla="*/ 8 w 531"/>
                <a:gd name="T49" fmla="*/ 199 h 531"/>
                <a:gd name="T50" fmla="*/ 0 w 531"/>
                <a:gd name="T51" fmla="*/ 230 h 531"/>
                <a:gd name="T52" fmla="*/ 40 w 531"/>
                <a:gd name="T53" fmla="*/ 256 h 531"/>
                <a:gd name="T54" fmla="*/ 40 w 531"/>
                <a:gd name="T55" fmla="*/ 280 h 531"/>
                <a:gd name="T56" fmla="*/ 1 w 531"/>
                <a:gd name="T57" fmla="*/ 307 h 531"/>
                <a:gd name="T58" fmla="*/ 18 w 531"/>
                <a:gd name="T59" fmla="*/ 368 h 531"/>
                <a:gd name="T60" fmla="*/ 65 w 531"/>
                <a:gd name="T61" fmla="*/ 370 h 531"/>
                <a:gd name="T62" fmla="*/ 78 w 531"/>
                <a:gd name="T63" fmla="*/ 391 h 531"/>
                <a:gd name="T64" fmla="*/ 57 w 531"/>
                <a:gd name="T65" fmla="*/ 433 h 531"/>
                <a:gd name="T66" fmla="*/ 102 w 531"/>
                <a:gd name="T67" fmla="*/ 478 h 531"/>
                <a:gd name="T68" fmla="*/ 144 w 531"/>
                <a:gd name="T69" fmla="*/ 456 h 531"/>
                <a:gd name="T70" fmla="*/ 165 w 531"/>
                <a:gd name="T71" fmla="*/ 468 h 531"/>
                <a:gd name="T72" fmla="*/ 169 w 531"/>
                <a:gd name="T73" fmla="*/ 515 h 531"/>
                <a:gd name="T74" fmla="*/ 199 w 531"/>
                <a:gd name="T75" fmla="*/ 523 h 531"/>
                <a:gd name="T76" fmla="*/ 230 w 531"/>
                <a:gd name="T77" fmla="*/ 531 h 531"/>
                <a:gd name="T78" fmla="*/ 256 w 531"/>
                <a:gd name="T79" fmla="*/ 492 h 531"/>
                <a:gd name="T80" fmla="*/ 280 w 531"/>
                <a:gd name="T81" fmla="*/ 491 h 531"/>
                <a:gd name="T82" fmla="*/ 306 w 531"/>
                <a:gd name="T83" fmla="*/ 531 h 531"/>
                <a:gd name="T84" fmla="*/ 367 w 531"/>
                <a:gd name="T85" fmla="*/ 514 h 531"/>
                <a:gd name="T86" fmla="*/ 370 w 531"/>
                <a:gd name="T87" fmla="*/ 466 h 531"/>
                <a:gd name="T88" fmla="*/ 391 w 531"/>
                <a:gd name="T89" fmla="*/ 454 h 531"/>
                <a:gd name="T90" fmla="*/ 433 w 531"/>
                <a:gd name="T91" fmla="*/ 475 h 531"/>
                <a:gd name="T92" fmla="*/ 478 w 531"/>
                <a:gd name="T93" fmla="*/ 430 h 531"/>
                <a:gd name="T94" fmla="*/ 456 w 531"/>
                <a:gd name="T95" fmla="*/ 388 h 531"/>
                <a:gd name="T96" fmla="*/ 468 w 531"/>
                <a:gd name="T97" fmla="*/ 366 h 531"/>
                <a:gd name="T98" fmla="*/ 515 w 531"/>
                <a:gd name="T99" fmla="*/ 363 h 531"/>
                <a:gd name="T100" fmla="*/ 523 w 531"/>
                <a:gd name="T101" fmla="*/ 332 h 531"/>
                <a:gd name="T102" fmla="*/ 531 w 531"/>
                <a:gd name="T103" fmla="*/ 302 h 531"/>
                <a:gd name="T104" fmla="*/ 492 w 531"/>
                <a:gd name="T105" fmla="*/ 276 h 531"/>
                <a:gd name="T106" fmla="*/ 220 w 531"/>
                <a:gd name="T107" fmla="*/ 442 h 531"/>
                <a:gd name="T108" fmla="*/ 89 w 531"/>
                <a:gd name="T109" fmla="*/ 220 h 531"/>
                <a:gd name="T110" fmla="*/ 311 w 531"/>
                <a:gd name="T111" fmla="*/ 90 h 531"/>
                <a:gd name="T112" fmla="*/ 442 w 531"/>
                <a:gd name="T113" fmla="*/ 311 h 531"/>
                <a:gd name="T114" fmla="*/ 220 w 531"/>
                <a:gd name="T115" fmla="*/ 4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1" h="531">
                  <a:moveTo>
                    <a:pt x="492" y="276"/>
                  </a:moveTo>
                  <a:cubicBezTo>
                    <a:pt x="492" y="268"/>
                    <a:pt x="492" y="260"/>
                    <a:pt x="491" y="251"/>
                  </a:cubicBezTo>
                  <a:cubicBezTo>
                    <a:pt x="530" y="225"/>
                    <a:pt x="530" y="225"/>
                    <a:pt x="530" y="225"/>
                  </a:cubicBezTo>
                  <a:cubicBezTo>
                    <a:pt x="513" y="164"/>
                    <a:pt x="513" y="164"/>
                    <a:pt x="513" y="164"/>
                  </a:cubicBezTo>
                  <a:cubicBezTo>
                    <a:pt x="466" y="162"/>
                    <a:pt x="466" y="162"/>
                    <a:pt x="466" y="162"/>
                  </a:cubicBezTo>
                  <a:cubicBezTo>
                    <a:pt x="463" y="155"/>
                    <a:pt x="458" y="147"/>
                    <a:pt x="454" y="141"/>
                  </a:cubicBezTo>
                  <a:cubicBezTo>
                    <a:pt x="475" y="98"/>
                    <a:pt x="475" y="98"/>
                    <a:pt x="475" y="98"/>
                  </a:cubicBezTo>
                  <a:cubicBezTo>
                    <a:pt x="429" y="54"/>
                    <a:pt x="429" y="54"/>
                    <a:pt x="429" y="54"/>
                  </a:cubicBezTo>
                  <a:cubicBezTo>
                    <a:pt x="387" y="75"/>
                    <a:pt x="387" y="75"/>
                    <a:pt x="387" y="75"/>
                  </a:cubicBezTo>
                  <a:cubicBezTo>
                    <a:pt x="381" y="71"/>
                    <a:pt x="373" y="67"/>
                    <a:pt x="366" y="63"/>
                  </a:cubicBezTo>
                  <a:cubicBezTo>
                    <a:pt x="363" y="16"/>
                    <a:pt x="363" y="16"/>
                    <a:pt x="363" y="16"/>
                  </a:cubicBezTo>
                  <a:cubicBezTo>
                    <a:pt x="332" y="8"/>
                    <a:pt x="332" y="8"/>
                    <a:pt x="332" y="8"/>
                  </a:cubicBezTo>
                  <a:cubicBezTo>
                    <a:pt x="301" y="0"/>
                    <a:pt x="301" y="0"/>
                    <a:pt x="301" y="0"/>
                  </a:cubicBezTo>
                  <a:cubicBezTo>
                    <a:pt x="276" y="40"/>
                    <a:pt x="276" y="40"/>
                    <a:pt x="276" y="40"/>
                  </a:cubicBezTo>
                  <a:cubicBezTo>
                    <a:pt x="268" y="40"/>
                    <a:pt x="259" y="40"/>
                    <a:pt x="251" y="40"/>
                  </a:cubicBezTo>
                  <a:cubicBezTo>
                    <a:pt x="225" y="1"/>
                    <a:pt x="225" y="1"/>
                    <a:pt x="225" y="1"/>
                  </a:cubicBezTo>
                  <a:cubicBezTo>
                    <a:pt x="164" y="18"/>
                    <a:pt x="164" y="18"/>
                    <a:pt x="164" y="18"/>
                  </a:cubicBezTo>
                  <a:cubicBezTo>
                    <a:pt x="162" y="65"/>
                    <a:pt x="162" y="65"/>
                    <a:pt x="162" y="65"/>
                  </a:cubicBezTo>
                  <a:cubicBezTo>
                    <a:pt x="154" y="69"/>
                    <a:pt x="147" y="73"/>
                    <a:pt x="141" y="78"/>
                  </a:cubicBezTo>
                  <a:cubicBezTo>
                    <a:pt x="98" y="57"/>
                    <a:pt x="98" y="57"/>
                    <a:pt x="98" y="57"/>
                  </a:cubicBezTo>
                  <a:cubicBezTo>
                    <a:pt x="54" y="102"/>
                    <a:pt x="54" y="102"/>
                    <a:pt x="54" y="102"/>
                  </a:cubicBezTo>
                  <a:cubicBezTo>
                    <a:pt x="75" y="144"/>
                    <a:pt x="75" y="144"/>
                    <a:pt x="75" y="144"/>
                  </a:cubicBezTo>
                  <a:cubicBezTo>
                    <a:pt x="71" y="151"/>
                    <a:pt x="67" y="158"/>
                    <a:pt x="63" y="166"/>
                  </a:cubicBezTo>
                  <a:cubicBezTo>
                    <a:pt x="16" y="169"/>
                    <a:pt x="16" y="169"/>
                    <a:pt x="16" y="169"/>
                  </a:cubicBezTo>
                  <a:cubicBezTo>
                    <a:pt x="8" y="199"/>
                    <a:pt x="8" y="199"/>
                    <a:pt x="8" y="199"/>
                  </a:cubicBezTo>
                  <a:cubicBezTo>
                    <a:pt x="0" y="230"/>
                    <a:pt x="0" y="230"/>
                    <a:pt x="0" y="230"/>
                  </a:cubicBezTo>
                  <a:cubicBezTo>
                    <a:pt x="40" y="256"/>
                    <a:pt x="40" y="256"/>
                    <a:pt x="40" y="256"/>
                  </a:cubicBezTo>
                  <a:cubicBezTo>
                    <a:pt x="40" y="264"/>
                    <a:pt x="40" y="272"/>
                    <a:pt x="40" y="280"/>
                  </a:cubicBezTo>
                  <a:cubicBezTo>
                    <a:pt x="1" y="307"/>
                    <a:pt x="1" y="307"/>
                    <a:pt x="1" y="307"/>
                  </a:cubicBezTo>
                  <a:cubicBezTo>
                    <a:pt x="18" y="368"/>
                    <a:pt x="18" y="368"/>
                    <a:pt x="18" y="368"/>
                  </a:cubicBezTo>
                  <a:cubicBezTo>
                    <a:pt x="65" y="370"/>
                    <a:pt x="65" y="370"/>
                    <a:pt x="65" y="370"/>
                  </a:cubicBezTo>
                  <a:cubicBezTo>
                    <a:pt x="69" y="377"/>
                    <a:pt x="73" y="384"/>
                    <a:pt x="78" y="391"/>
                  </a:cubicBezTo>
                  <a:cubicBezTo>
                    <a:pt x="57" y="433"/>
                    <a:pt x="57" y="433"/>
                    <a:pt x="57" y="433"/>
                  </a:cubicBezTo>
                  <a:cubicBezTo>
                    <a:pt x="102" y="478"/>
                    <a:pt x="102" y="478"/>
                    <a:pt x="102" y="478"/>
                  </a:cubicBezTo>
                  <a:cubicBezTo>
                    <a:pt x="144" y="456"/>
                    <a:pt x="144" y="456"/>
                    <a:pt x="144" y="456"/>
                  </a:cubicBezTo>
                  <a:cubicBezTo>
                    <a:pt x="151" y="461"/>
                    <a:pt x="158" y="465"/>
                    <a:pt x="165" y="468"/>
                  </a:cubicBezTo>
                  <a:cubicBezTo>
                    <a:pt x="169" y="515"/>
                    <a:pt x="169" y="515"/>
                    <a:pt x="169" y="515"/>
                  </a:cubicBezTo>
                  <a:cubicBezTo>
                    <a:pt x="199" y="523"/>
                    <a:pt x="199" y="523"/>
                    <a:pt x="199" y="523"/>
                  </a:cubicBezTo>
                  <a:cubicBezTo>
                    <a:pt x="230" y="531"/>
                    <a:pt x="230" y="531"/>
                    <a:pt x="230" y="531"/>
                  </a:cubicBezTo>
                  <a:cubicBezTo>
                    <a:pt x="256" y="492"/>
                    <a:pt x="256" y="492"/>
                    <a:pt x="256" y="492"/>
                  </a:cubicBezTo>
                  <a:cubicBezTo>
                    <a:pt x="264" y="492"/>
                    <a:pt x="272" y="492"/>
                    <a:pt x="280" y="491"/>
                  </a:cubicBezTo>
                  <a:cubicBezTo>
                    <a:pt x="306" y="531"/>
                    <a:pt x="306" y="531"/>
                    <a:pt x="306" y="531"/>
                  </a:cubicBezTo>
                  <a:cubicBezTo>
                    <a:pt x="367" y="514"/>
                    <a:pt x="367" y="514"/>
                    <a:pt x="367" y="514"/>
                  </a:cubicBezTo>
                  <a:cubicBezTo>
                    <a:pt x="370" y="466"/>
                    <a:pt x="370" y="466"/>
                    <a:pt x="370" y="466"/>
                  </a:cubicBezTo>
                  <a:cubicBezTo>
                    <a:pt x="377" y="463"/>
                    <a:pt x="384" y="459"/>
                    <a:pt x="391" y="454"/>
                  </a:cubicBezTo>
                  <a:cubicBezTo>
                    <a:pt x="433" y="475"/>
                    <a:pt x="433" y="475"/>
                    <a:pt x="433" y="475"/>
                  </a:cubicBezTo>
                  <a:cubicBezTo>
                    <a:pt x="478" y="430"/>
                    <a:pt x="478" y="430"/>
                    <a:pt x="478" y="430"/>
                  </a:cubicBezTo>
                  <a:cubicBezTo>
                    <a:pt x="456" y="388"/>
                    <a:pt x="456" y="388"/>
                    <a:pt x="456" y="388"/>
                  </a:cubicBezTo>
                  <a:cubicBezTo>
                    <a:pt x="461" y="381"/>
                    <a:pt x="465" y="374"/>
                    <a:pt x="468" y="366"/>
                  </a:cubicBezTo>
                  <a:cubicBezTo>
                    <a:pt x="515" y="363"/>
                    <a:pt x="515" y="363"/>
                    <a:pt x="515" y="363"/>
                  </a:cubicBezTo>
                  <a:cubicBezTo>
                    <a:pt x="523" y="332"/>
                    <a:pt x="523" y="332"/>
                    <a:pt x="523" y="332"/>
                  </a:cubicBezTo>
                  <a:cubicBezTo>
                    <a:pt x="531" y="302"/>
                    <a:pt x="531" y="302"/>
                    <a:pt x="531" y="302"/>
                  </a:cubicBezTo>
                  <a:lnTo>
                    <a:pt x="492" y="276"/>
                  </a:lnTo>
                  <a:close/>
                  <a:moveTo>
                    <a:pt x="220" y="442"/>
                  </a:moveTo>
                  <a:cubicBezTo>
                    <a:pt x="123" y="417"/>
                    <a:pt x="64" y="318"/>
                    <a:pt x="89" y="220"/>
                  </a:cubicBezTo>
                  <a:cubicBezTo>
                    <a:pt x="115" y="123"/>
                    <a:pt x="214" y="65"/>
                    <a:pt x="311" y="90"/>
                  </a:cubicBezTo>
                  <a:cubicBezTo>
                    <a:pt x="408" y="115"/>
                    <a:pt x="467" y="214"/>
                    <a:pt x="442" y="311"/>
                  </a:cubicBezTo>
                  <a:cubicBezTo>
                    <a:pt x="417" y="409"/>
                    <a:pt x="318" y="467"/>
                    <a:pt x="220" y="442"/>
                  </a:cubicBezTo>
                  <a:close/>
                </a:path>
              </a:pathLst>
            </a:custGeom>
            <a:solidFill>
              <a:schemeClr val="accent1"/>
            </a:solidFill>
            <a:ln>
              <a:noFill/>
            </a:ln>
          </p:spPr>
          <p:txBody>
            <a:bodyPr/>
            <a:lstStyle/>
            <a:p>
              <a:endParaRPr lang="zh-CN" altLang="en-US" sz="2400">
                <a:cs typeface="+mn-ea"/>
                <a:sym typeface="+mn-lt"/>
              </a:endParaRPr>
            </a:p>
          </p:txBody>
        </p:sp>
        <p:sp>
          <p:nvSpPr>
            <p:cNvPr id="12" name="Freeform 8"/>
            <p:cNvSpPr>
              <a:spLocks noEditPoints="1"/>
            </p:cNvSpPr>
            <p:nvPr/>
          </p:nvSpPr>
          <p:spPr bwMode="auto">
            <a:xfrm>
              <a:off x="2804584" y="1795993"/>
              <a:ext cx="1388533" cy="1392767"/>
            </a:xfrm>
            <a:custGeom>
              <a:avLst/>
              <a:gdLst>
                <a:gd name="T0" fmla="*/ 312 w 337"/>
                <a:gd name="T1" fmla="*/ 175 h 338"/>
                <a:gd name="T2" fmla="*/ 312 w 337"/>
                <a:gd name="T3" fmla="*/ 160 h 338"/>
                <a:gd name="T4" fmla="*/ 337 w 337"/>
                <a:gd name="T5" fmla="*/ 143 h 338"/>
                <a:gd name="T6" fmla="*/ 326 w 337"/>
                <a:gd name="T7" fmla="*/ 104 h 338"/>
                <a:gd name="T8" fmla="*/ 296 w 337"/>
                <a:gd name="T9" fmla="*/ 103 h 338"/>
                <a:gd name="T10" fmla="*/ 288 w 337"/>
                <a:gd name="T11" fmla="*/ 89 h 338"/>
                <a:gd name="T12" fmla="*/ 301 w 337"/>
                <a:gd name="T13" fmla="*/ 62 h 338"/>
                <a:gd name="T14" fmla="*/ 273 w 337"/>
                <a:gd name="T15" fmla="*/ 34 h 338"/>
                <a:gd name="T16" fmla="*/ 246 w 337"/>
                <a:gd name="T17" fmla="*/ 48 h 338"/>
                <a:gd name="T18" fmla="*/ 232 w 337"/>
                <a:gd name="T19" fmla="*/ 40 h 338"/>
                <a:gd name="T20" fmla="*/ 230 w 337"/>
                <a:gd name="T21" fmla="*/ 10 h 338"/>
                <a:gd name="T22" fmla="*/ 211 w 337"/>
                <a:gd name="T23" fmla="*/ 5 h 338"/>
                <a:gd name="T24" fmla="*/ 191 w 337"/>
                <a:gd name="T25" fmla="*/ 0 h 338"/>
                <a:gd name="T26" fmla="*/ 175 w 337"/>
                <a:gd name="T27" fmla="*/ 25 h 338"/>
                <a:gd name="T28" fmla="*/ 160 w 337"/>
                <a:gd name="T29" fmla="*/ 25 h 338"/>
                <a:gd name="T30" fmla="*/ 143 w 337"/>
                <a:gd name="T31" fmla="*/ 1 h 338"/>
                <a:gd name="T32" fmla="*/ 104 w 337"/>
                <a:gd name="T33" fmla="*/ 11 h 338"/>
                <a:gd name="T34" fmla="*/ 103 w 337"/>
                <a:gd name="T35" fmla="*/ 41 h 338"/>
                <a:gd name="T36" fmla="*/ 89 w 337"/>
                <a:gd name="T37" fmla="*/ 49 h 338"/>
                <a:gd name="T38" fmla="*/ 62 w 337"/>
                <a:gd name="T39" fmla="*/ 36 h 338"/>
                <a:gd name="T40" fmla="*/ 34 w 337"/>
                <a:gd name="T41" fmla="*/ 65 h 338"/>
                <a:gd name="T42" fmla="*/ 48 w 337"/>
                <a:gd name="T43" fmla="*/ 91 h 338"/>
                <a:gd name="T44" fmla="*/ 40 w 337"/>
                <a:gd name="T45" fmla="*/ 105 h 338"/>
                <a:gd name="T46" fmla="*/ 10 w 337"/>
                <a:gd name="T47" fmla="*/ 107 h 338"/>
                <a:gd name="T48" fmla="*/ 5 w 337"/>
                <a:gd name="T49" fmla="*/ 127 h 338"/>
                <a:gd name="T50" fmla="*/ 0 w 337"/>
                <a:gd name="T51" fmla="*/ 146 h 338"/>
                <a:gd name="T52" fmla="*/ 25 w 337"/>
                <a:gd name="T53" fmla="*/ 162 h 338"/>
                <a:gd name="T54" fmla="*/ 25 w 337"/>
                <a:gd name="T55" fmla="*/ 178 h 338"/>
                <a:gd name="T56" fmla="*/ 0 w 337"/>
                <a:gd name="T57" fmla="*/ 195 h 338"/>
                <a:gd name="T58" fmla="*/ 11 w 337"/>
                <a:gd name="T59" fmla="*/ 234 h 338"/>
                <a:gd name="T60" fmla="*/ 41 w 337"/>
                <a:gd name="T61" fmla="*/ 235 h 338"/>
                <a:gd name="T62" fmla="*/ 49 w 337"/>
                <a:gd name="T63" fmla="*/ 248 h 338"/>
                <a:gd name="T64" fmla="*/ 36 w 337"/>
                <a:gd name="T65" fmla="*/ 275 h 338"/>
                <a:gd name="T66" fmla="*/ 65 w 337"/>
                <a:gd name="T67" fmla="*/ 304 h 338"/>
                <a:gd name="T68" fmla="*/ 91 w 337"/>
                <a:gd name="T69" fmla="*/ 290 h 338"/>
                <a:gd name="T70" fmla="*/ 105 w 337"/>
                <a:gd name="T71" fmla="*/ 298 h 338"/>
                <a:gd name="T72" fmla="*/ 107 w 337"/>
                <a:gd name="T73" fmla="*/ 328 h 338"/>
                <a:gd name="T74" fmla="*/ 126 w 337"/>
                <a:gd name="T75" fmla="*/ 333 h 338"/>
                <a:gd name="T76" fmla="*/ 146 w 337"/>
                <a:gd name="T77" fmla="*/ 338 h 338"/>
                <a:gd name="T78" fmla="*/ 162 w 337"/>
                <a:gd name="T79" fmla="*/ 312 h 338"/>
                <a:gd name="T80" fmla="*/ 178 w 337"/>
                <a:gd name="T81" fmla="*/ 312 h 338"/>
                <a:gd name="T82" fmla="*/ 195 w 337"/>
                <a:gd name="T83" fmla="*/ 337 h 338"/>
                <a:gd name="T84" fmla="*/ 233 w 337"/>
                <a:gd name="T85" fmla="*/ 326 h 338"/>
                <a:gd name="T86" fmla="*/ 235 w 337"/>
                <a:gd name="T87" fmla="*/ 296 h 338"/>
                <a:gd name="T88" fmla="*/ 248 w 337"/>
                <a:gd name="T89" fmla="*/ 288 h 338"/>
                <a:gd name="T90" fmla="*/ 275 w 337"/>
                <a:gd name="T91" fmla="*/ 302 h 338"/>
                <a:gd name="T92" fmla="*/ 303 w 337"/>
                <a:gd name="T93" fmla="*/ 273 h 338"/>
                <a:gd name="T94" fmla="*/ 290 w 337"/>
                <a:gd name="T95" fmla="*/ 246 h 338"/>
                <a:gd name="T96" fmla="*/ 297 w 337"/>
                <a:gd name="T97" fmla="*/ 233 h 338"/>
                <a:gd name="T98" fmla="*/ 327 w 337"/>
                <a:gd name="T99" fmla="*/ 231 h 338"/>
                <a:gd name="T100" fmla="*/ 332 w 337"/>
                <a:gd name="T101" fmla="*/ 211 h 338"/>
                <a:gd name="T102" fmla="*/ 337 w 337"/>
                <a:gd name="T103" fmla="*/ 192 h 338"/>
                <a:gd name="T104" fmla="*/ 312 w 337"/>
                <a:gd name="T105" fmla="*/ 175 h 338"/>
                <a:gd name="T106" fmla="*/ 140 w 337"/>
                <a:gd name="T107" fmla="*/ 281 h 338"/>
                <a:gd name="T108" fmla="*/ 57 w 337"/>
                <a:gd name="T109" fmla="*/ 140 h 338"/>
                <a:gd name="T110" fmla="*/ 198 w 337"/>
                <a:gd name="T111" fmla="*/ 57 h 338"/>
                <a:gd name="T112" fmla="*/ 281 w 337"/>
                <a:gd name="T113" fmla="*/ 198 h 338"/>
                <a:gd name="T114" fmla="*/ 140 w 337"/>
                <a:gd name="T115" fmla="*/ 28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7" h="338">
                  <a:moveTo>
                    <a:pt x="312" y="175"/>
                  </a:moveTo>
                  <a:cubicBezTo>
                    <a:pt x="312" y="170"/>
                    <a:pt x="312" y="165"/>
                    <a:pt x="312" y="160"/>
                  </a:cubicBezTo>
                  <a:cubicBezTo>
                    <a:pt x="337" y="143"/>
                    <a:pt x="337" y="143"/>
                    <a:pt x="337" y="143"/>
                  </a:cubicBezTo>
                  <a:cubicBezTo>
                    <a:pt x="326" y="104"/>
                    <a:pt x="326" y="104"/>
                    <a:pt x="326" y="104"/>
                  </a:cubicBezTo>
                  <a:cubicBezTo>
                    <a:pt x="296" y="103"/>
                    <a:pt x="296" y="103"/>
                    <a:pt x="296" y="103"/>
                  </a:cubicBezTo>
                  <a:cubicBezTo>
                    <a:pt x="294" y="98"/>
                    <a:pt x="291" y="94"/>
                    <a:pt x="288" y="89"/>
                  </a:cubicBezTo>
                  <a:cubicBezTo>
                    <a:pt x="301" y="62"/>
                    <a:pt x="301" y="62"/>
                    <a:pt x="301" y="62"/>
                  </a:cubicBezTo>
                  <a:cubicBezTo>
                    <a:pt x="273" y="34"/>
                    <a:pt x="273" y="34"/>
                    <a:pt x="273" y="34"/>
                  </a:cubicBezTo>
                  <a:cubicBezTo>
                    <a:pt x="246" y="48"/>
                    <a:pt x="246" y="48"/>
                    <a:pt x="246" y="48"/>
                  </a:cubicBezTo>
                  <a:cubicBezTo>
                    <a:pt x="242" y="45"/>
                    <a:pt x="237" y="42"/>
                    <a:pt x="232" y="40"/>
                  </a:cubicBezTo>
                  <a:cubicBezTo>
                    <a:pt x="230" y="10"/>
                    <a:pt x="230" y="10"/>
                    <a:pt x="230" y="10"/>
                  </a:cubicBezTo>
                  <a:cubicBezTo>
                    <a:pt x="211" y="5"/>
                    <a:pt x="211" y="5"/>
                    <a:pt x="211" y="5"/>
                  </a:cubicBezTo>
                  <a:cubicBezTo>
                    <a:pt x="191" y="0"/>
                    <a:pt x="191" y="0"/>
                    <a:pt x="191" y="0"/>
                  </a:cubicBezTo>
                  <a:cubicBezTo>
                    <a:pt x="175" y="25"/>
                    <a:pt x="175" y="25"/>
                    <a:pt x="175" y="25"/>
                  </a:cubicBezTo>
                  <a:cubicBezTo>
                    <a:pt x="170" y="25"/>
                    <a:pt x="165" y="25"/>
                    <a:pt x="160" y="25"/>
                  </a:cubicBezTo>
                  <a:cubicBezTo>
                    <a:pt x="143" y="1"/>
                    <a:pt x="143" y="1"/>
                    <a:pt x="143" y="1"/>
                  </a:cubicBezTo>
                  <a:cubicBezTo>
                    <a:pt x="104" y="11"/>
                    <a:pt x="104" y="11"/>
                    <a:pt x="104" y="11"/>
                  </a:cubicBezTo>
                  <a:cubicBezTo>
                    <a:pt x="103" y="41"/>
                    <a:pt x="103" y="41"/>
                    <a:pt x="103" y="41"/>
                  </a:cubicBezTo>
                  <a:cubicBezTo>
                    <a:pt x="98" y="44"/>
                    <a:pt x="93" y="46"/>
                    <a:pt x="89" y="49"/>
                  </a:cubicBezTo>
                  <a:cubicBezTo>
                    <a:pt x="62" y="36"/>
                    <a:pt x="62" y="36"/>
                    <a:pt x="62" y="36"/>
                  </a:cubicBezTo>
                  <a:cubicBezTo>
                    <a:pt x="34" y="65"/>
                    <a:pt x="34" y="65"/>
                    <a:pt x="34" y="65"/>
                  </a:cubicBezTo>
                  <a:cubicBezTo>
                    <a:pt x="48" y="91"/>
                    <a:pt x="48" y="91"/>
                    <a:pt x="48" y="91"/>
                  </a:cubicBezTo>
                  <a:cubicBezTo>
                    <a:pt x="45" y="96"/>
                    <a:pt x="42" y="100"/>
                    <a:pt x="40" y="105"/>
                  </a:cubicBezTo>
                  <a:cubicBezTo>
                    <a:pt x="10" y="107"/>
                    <a:pt x="10" y="107"/>
                    <a:pt x="10" y="107"/>
                  </a:cubicBezTo>
                  <a:cubicBezTo>
                    <a:pt x="5" y="127"/>
                    <a:pt x="5" y="127"/>
                    <a:pt x="5" y="127"/>
                  </a:cubicBezTo>
                  <a:cubicBezTo>
                    <a:pt x="0" y="146"/>
                    <a:pt x="0" y="146"/>
                    <a:pt x="0" y="146"/>
                  </a:cubicBezTo>
                  <a:cubicBezTo>
                    <a:pt x="25" y="162"/>
                    <a:pt x="25" y="162"/>
                    <a:pt x="25" y="162"/>
                  </a:cubicBezTo>
                  <a:cubicBezTo>
                    <a:pt x="25" y="168"/>
                    <a:pt x="25" y="173"/>
                    <a:pt x="25" y="178"/>
                  </a:cubicBezTo>
                  <a:cubicBezTo>
                    <a:pt x="0" y="195"/>
                    <a:pt x="0" y="195"/>
                    <a:pt x="0" y="195"/>
                  </a:cubicBezTo>
                  <a:cubicBezTo>
                    <a:pt x="11" y="234"/>
                    <a:pt x="11" y="234"/>
                    <a:pt x="11" y="234"/>
                  </a:cubicBezTo>
                  <a:cubicBezTo>
                    <a:pt x="41" y="235"/>
                    <a:pt x="41" y="235"/>
                    <a:pt x="41" y="235"/>
                  </a:cubicBezTo>
                  <a:cubicBezTo>
                    <a:pt x="44" y="240"/>
                    <a:pt x="46" y="244"/>
                    <a:pt x="49" y="248"/>
                  </a:cubicBezTo>
                  <a:cubicBezTo>
                    <a:pt x="36" y="275"/>
                    <a:pt x="36" y="275"/>
                    <a:pt x="36" y="275"/>
                  </a:cubicBezTo>
                  <a:cubicBezTo>
                    <a:pt x="65" y="304"/>
                    <a:pt x="65" y="304"/>
                    <a:pt x="65" y="304"/>
                  </a:cubicBezTo>
                  <a:cubicBezTo>
                    <a:pt x="91" y="290"/>
                    <a:pt x="91" y="290"/>
                    <a:pt x="91" y="290"/>
                  </a:cubicBezTo>
                  <a:cubicBezTo>
                    <a:pt x="96" y="293"/>
                    <a:pt x="100" y="295"/>
                    <a:pt x="105" y="298"/>
                  </a:cubicBezTo>
                  <a:cubicBezTo>
                    <a:pt x="107" y="328"/>
                    <a:pt x="107" y="328"/>
                    <a:pt x="107" y="328"/>
                  </a:cubicBezTo>
                  <a:cubicBezTo>
                    <a:pt x="126" y="333"/>
                    <a:pt x="126" y="333"/>
                    <a:pt x="126" y="333"/>
                  </a:cubicBezTo>
                  <a:cubicBezTo>
                    <a:pt x="146" y="338"/>
                    <a:pt x="146" y="338"/>
                    <a:pt x="146" y="338"/>
                  </a:cubicBezTo>
                  <a:cubicBezTo>
                    <a:pt x="162" y="312"/>
                    <a:pt x="162" y="312"/>
                    <a:pt x="162" y="312"/>
                  </a:cubicBezTo>
                  <a:cubicBezTo>
                    <a:pt x="167" y="313"/>
                    <a:pt x="173" y="313"/>
                    <a:pt x="178" y="312"/>
                  </a:cubicBezTo>
                  <a:cubicBezTo>
                    <a:pt x="195" y="337"/>
                    <a:pt x="195" y="337"/>
                    <a:pt x="195" y="337"/>
                  </a:cubicBezTo>
                  <a:cubicBezTo>
                    <a:pt x="233" y="326"/>
                    <a:pt x="233" y="326"/>
                    <a:pt x="233" y="326"/>
                  </a:cubicBezTo>
                  <a:cubicBezTo>
                    <a:pt x="235" y="296"/>
                    <a:pt x="235" y="296"/>
                    <a:pt x="235" y="296"/>
                  </a:cubicBezTo>
                  <a:cubicBezTo>
                    <a:pt x="239" y="294"/>
                    <a:pt x="244" y="291"/>
                    <a:pt x="248" y="288"/>
                  </a:cubicBezTo>
                  <a:cubicBezTo>
                    <a:pt x="275" y="302"/>
                    <a:pt x="275" y="302"/>
                    <a:pt x="275" y="302"/>
                  </a:cubicBezTo>
                  <a:cubicBezTo>
                    <a:pt x="303" y="273"/>
                    <a:pt x="303" y="273"/>
                    <a:pt x="303" y="273"/>
                  </a:cubicBezTo>
                  <a:cubicBezTo>
                    <a:pt x="290" y="246"/>
                    <a:pt x="290" y="246"/>
                    <a:pt x="290" y="246"/>
                  </a:cubicBezTo>
                  <a:cubicBezTo>
                    <a:pt x="293" y="242"/>
                    <a:pt x="295" y="237"/>
                    <a:pt x="297" y="233"/>
                  </a:cubicBezTo>
                  <a:cubicBezTo>
                    <a:pt x="327" y="231"/>
                    <a:pt x="327" y="231"/>
                    <a:pt x="327" y="231"/>
                  </a:cubicBezTo>
                  <a:cubicBezTo>
                    <a:pt x="332" y="211"/>
                    <a:pt x="332" y="211"/>
                    <a:pt x="332" y="211"/>
                  </a:cubicBezTo>
                  <a:cubicBezTo>
                    <a:pt x="337" y="192"/>
                    <a:pt x="337" y="192"/>
                    <a:pt x="337" y="192"/>
                  </a:cubicBezTo>
                  <a:lnTo>
                    <a:pt x="312" y="175"/>
                  </a:lnTo>
                  <a:close/>
                  <a:moveTo>
                    <a:pt x="140" y="281"/>
                  </a:moveTo>
                  <a:cubicBezTo>
                    <a:pt x="78" y="265"/>
                    <a:pt x="41" y="202"/>
                    <a:pt x="57" y="140"/>
                  </a:cubicBezTo>
                  <a:cubicBezTo>
                    <a:pt x="73" y="78"/>
                    <a:pt x="136" y="41"/>
                    <a:pt x="198" y="57"/>
                  </a:cubicBezTo>
                  <a:cubicBezTo>
                    <a:pt x="259" y="73"/>
                    <a:pt x="297" y="136"/>
                    <a:pt x="281" y="198"/>
                  </a:cubicBezTo>
                  <a:cubicBezTo>
                    <a:pt x="265" y="260"/>
                    <a:pt x="202" y="297"/>
                    <a:pt x="140" y="281"/>
                  </a:cubicBezTo>
                  <a:close/>
                </a:path>
              </a:pathLst>
            </a:custGeom>
            <a:solidFill>
              <a:schemeClr val="accent1"/>
            </a:solidFill>
            <a:ln>
              <a:noFill/>
            </a:ln>
          </p:spPr>
          <p:txBody>
            <a:bodyPr/>
            <a:lstStyle/>
            <a:p>
              <a:endParaRPr lang="zh-CN" altLang="en-US" sz="2400">
                <a:cs typeface="+mn-ea"/>
                <a:sym typeface="+mn-lt"/>
              </a:endParaRPr>
            </a:p>
          </p:txBody>
        </p:sp>
        <p:sp>
          <p:nvSpPr>
            <p:cNvPr id="13" name="Freeform 9"/>
            <p:cNvSpPr>
              <a:spLocks noEditPoints="1"/>
            </p:cNvSpPr>
            <p:nvPr/>
          </p:nvSpPr>
          <p:spPr bwMode="auto">
            <a:xfrm>
              <a:off x="4044951" y="2972859"/>
              <a:ext cx="345016" cy="351367"/>
            </a:xfrm>
            <a:custGeom>
              <a:avLst/>
              <a:gdLst>
                <a:gd name="T0" fmla="*/ 78 w 84"/>
                <a:gd name="T1" fmla="*/ 44 h 85"/>
                <a:gd name="T2" fmla="*/ 78 w 84"/>
                <a:gd name="T3" fmla="*/ 40 h 85"/>
                <a:gd name="T4" fmla="*/ 84 w 84"/>
                <a:gd name="T5" fmla="*/ 36 h 85"/>
                <a:gd name="T6" fmla="*/ 82 w 84"/>
                <a:gd name="T7" fmla="*/ 26 h 85"/>
                <a:gd name="T8" fmla="*/ 74 w 84"/>
                <a:gd name="T9" fmla="*/ 26 h 85"/>
                <a:gd name="T10" fmla="*/ 72 w 84"/>
                <a:gd name="T11" fmla="*/ 23 h 85"/>
                <a:gd name="T12" fmla="*/ 75 w 84"/>
                <a:gd name="T13" fmla="*/ 16 h 85"/>
                <a:gd name="T14" fmla="*/ 68 w 84"/>
                <a:gd name="T15" fmla="*/ 9 h 85"/>
                <a:gd name="T16" fmla="*/ 61 w 84"/>
                <a:gd name="T17" fmla="*/ 12 h 85"/>
                <a:gd name="T18" fmla="*/ 58 w 84"/>
                <a:gd name="T19" fmla="*/ 10 h 85"/>
                <a:gd name="T20" fmla="*/ 57 w 84"/>
                <a:gd name="T21" fmla="*/ 3 h 85"/>
                <a:gd name="T22" fmla="*/ 53 w 84"/>
                <a:gd name="T23" fmla="*/ 1 h 85"/>
                <a:gd name="T24" fmla="*/ 48 w 84"/>
                <a:gd name="T25" fmla="*/ 0 h 85"/>
                <a:gd name="T26" fmla="*/ 44 w 84"/>
                <a:gd name="T27" fmla="*/ 6 h 85"/>
                <a:gd name="T28" fmla="*/ 40 w 84"/>
                <a:gd name="T29" fmla="*/ 7 h 85"/>
                <a:gd name="T30" fmla="*/ 35 w 84"/>
                <a:gd name="T31" fmla="*/ 0 h 85"/>
                <a:gd name="T32" fmla="*/ 26 w 84"/>
                <a:gd name="T33" fmla="*/ 3 h 85"/>
                <a:gd name="T34" fmla="*/ 25 w 84"/>
                <a:gd name="T35" fmla="*/ 11 h 85"/>
                <a:gd name="T36" fmla="*/ 22 w 84"/>
                <a:gd name="T37" fmla="*/ 13 h 85"/>
                <a:gd name="T38" fmla="*/ 15 w 84"/>
                <a:gd name="T39" fmla="*/ 9 h 85"/>
                <a:gd name="T40" fmla="*/ 8 w 84"/>
                <a:gd name="T41" fmla="*/ 16 h 85"/>
                <a:gd name="T42" fmla="*/ 12 w 84"/>
                <a:gd name="T43" fmla="*/ 23 h 85"/>
                <a:gd name="T44" fmla="*/ 10 w 84"/>
                <a:gd name="T45" fmla="*/ 27 h 85"/>
                <a:gd name="T46" fmla="*/ 2 w 84"/>
                <a:gd name="T47" fmla="*/ 27 h 85"/>
                <a:gd name="T48" fmla="*/ 1 w 84"/>
                <a:gd name="T49" fmla="*/ 32 h 85"/>
                <a:gd name="T50" fmla="*/ 0 w 84"/>
                <a:gd name="T51" fmla="*/ 37 h 85"/>
                <a:gd name="T52" fmla="*/ 6 w 84"/>
                <a:gd name="T53" fmla="*/ 41 h 85"/>
                <a:gd name="T54" fmla="*/ 6 w 84"/>
                <a:gd name="T55" fmla="*/ 45 h 85"/>
                <a:gd name="T56" fmla="*/ 0 w 84"/>
                <a:gd name="T57" fmla="*/ 49 h 85"/>
                <a:gd name="T58" fmla="*/ 2 w 84"/>
                <a:gd name="T59" fmla="*/ 59 h 85"/>
                <a:gd name="T60" fmla="*/ 10 w 84"/>
                <a:gd name="T61" fmla="*/ 59 h 85"/>
                <a:gd name="T62" fmla="*/ 12 w 84"/>
                <a:gd name="T63" fmla="*/ 63 h 85"/>
                <a:gd name="T64" fmla="*/ 9 w 84"/>
                <a:gd name="T65" fmla="*/ 69 h 85"/>
                <a:gd name="T66" fmla="*/ 16 w 84"/>
                <a:gd name="T67" fmla="*/ 76 h 85"/>
                <a:gd name="T68" fmla="*/ 23 w 84"/>
                <a:gd name="T69" fmla="*/ 73 h 85"/>
                <a:gd name="T70" fmla="*/ 26 w 84"/>
                <a:gd name="T71" fmla="*/ 75 h 85"/>
                <a:gd name="T72" fmla="*/ 26 w 84"/>
                <a:gd name="T73" fmla="*/ 82 h 85"/>
                <a:gd name="T74" fmla="*/ 31 w 84"/>
                <a:gd name="T75" fmla="*/ 84 h 85"/>
                <a:gd name="T76" fmla="*/ 36 w 84"/>
                <a:gd name="T77" fmla="*/ 85 h 85"/>
                <a:gd name="T78" fmla="*/ 40 w 84"/>
                <a:gd name="T79" fmla="*/ 79 h 85"/>
                <a:gd name="T80" fmla="*/ 44 w 84"/>
                <a:gd name="T81" fmla="*/ 79 h 85"/>
                <a:gd name="T82" fmla="*/ 48 w 84"/>
                <a:gd name="T83" fmla="*/ 85 h 85"/>
                <a:gd name="T84" fmla="*/ 58 w 84"/>
                <a:gd name="T85" fmla="*/ 82 h 85"/>
                <a:gd name="T86" fmla="*/ 59 w 84"/>
                <a:gd name="T87" fmla="*/ 75 h 85"/>
                <a:gd name="T88" fmla="*/ 62 w 84"/>
                <a:gd name="T89" fmla="*/ 73 h 85"/>
                <a:gd name="T90" fmla="*/ 69 w 84"/>
                <a:gd name="T91" fmla="*/ 76 h 85"/>
                <a:gd name="T92" fmla="*/ 76 w 84"/>
                <a:gd name="T93" fmla="*/ 69 h 85"/>
                <a:gd name="T94" fmla="*/ 72 w 84"/>
                <a:gd name="T95" fmla="*/ 62 h 85"/>
                <a:gd name="T96" fmla="*/ 74 w 84"/>
                <a:gd name="T97" fmla="*/ 59 h 85"/>
                <a:gd name="T98" fmla="*/ 82 w 84"/>
                <a:gd name="T99" fmla="*/ 58 h 85"/>
                <a:gd name="T100" fmla="*/ 83 w 84"/>
                <a:gd name="T101" fmla="*/ 53 h 85"/>
                <a:gd name="T102" fmla="*/ 84 w 84"/>
                <a:gd name="T103" fmla="*/ 48 h 85"/>
                <a:gd name="T104" fmla="*/ 78 w 84"/>
                <a:gd name="T105" fmla="*/ 44 h 85"/>
                <a:gd name="T106" fmla="*/ 35 w 84"/>
                <a:gd name="T107" fmla="*/ 71 h 85"/>
                <a:gd name="T108" fmla="*/ 14 w 84"/>
                <a:gd name="T109" fmla="*/ 35 h 85"/>
                <a:gd name="T110" fmla="*/ 49 w 84"/>
                <a:gd name="T111" fmla="*/ 14 h 85"/>
                <a:gd name="T112" fmla="*/ 70 w 84"/>
                <a:gd name="T113" fmla="*/ 50 h 85"/>
                <a:gd name="T114" fmla="*/ 35 w 84"/>
                <a:gd name="T115"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5">
                  <a:moveTo>
                    <a:pt x="78" y="44"/>
                  </a:moveTo>
                  <a:cubicBezTo>
                    <a:pt x="78" y="43"/>
                    <a:pt x="78" y="42"/>
                    <a:pt x="78" y="40"/>
                  </a:cubicBezTo>
                  <a:cubicBezTo>
                    <a:pt x="84" y="36"/>
                    <a:pt x="84" y="36"/>
                    <a:pt x="84" y="36"/>
                  </a:cubicBezTo>
                  <a:cubicBezTo>
                    <a:pt x="82" y="26"/>
                    <a:pt x="82" y="26"/>
                    <a:pt x="82" y="26"/>
                  </a:cubicBezTo>
                  <a:cubicBezTo>
                    <a:pt x="74" y="26"/>
                    <a:pt x="74" y="26"/>
                    <a:pt x="74" y="26"/>
                  </a:cubicBezTo>
                  <a:cubicBezTo>
                    <a:pt x="73" y="25"/>
                    <a:pt x="73" y="24"/>
                    <a:pt x="72" y="23"/>
                  </a:cubicBezTo>
                  <a:cubicBezTo>
                    <a:pt x="75" y="16"/>
                    <a:pt x="75" y="16"/>
                    <a:pt x="75" y="16"/>
                  </a:cubicBezTo>
                  <a:cubicBezTo>
                    <a:pt x="68" y="9"/>
                    <a:pt x="68" y="9"/>
                    <a:pt x="68" y="9"/>
                  </a:cubicBezTo>
                  <a:cubicBezTo>
                    <a:pt x="61" y="12"/>
                    <a:pt x="61" y="12"/>
                    <a:pt x="61" y="12"/>
                  </a:cubicBezTo>
                  <a:cubicBezTo>
                    <a:pt x="60" y="11"/>
                    <a:pt x="59" y="11"/>
                    <a:pt x="58" y="10"/>
                  </a:cubicBezTo>
                  <a:cubicBezTo>
                    <a:pt x="57" y="3"/>
                    <a:pt x="57" y="3"/>
                    <a:pt x="57" y="3"/>
                  </a:cubicBezTo>
                  <a:cubicBezTo>
                    <a:pt x="53" y="1"/>
                    <a:pt x="53" y="1"/>
                    <a:pt x="53" y="1"/>
                  </a:cubicBezTo>
                  <a:cubicBezTo>
                    <a:pt x="48" y="0"/>
                    <a:pt x="48" y="0"/>
                    <a:pt x="48" y="0"/>
                  </a:cubicBezTo>
                  <a:cubicBezTo>
                    <a:pt x="44" y="6"/>
                    <a:pt x="44" y="6"/>
                    <a:pt x="44" y="6"/>
                  </a:cubicBezTo>
                  <a:cubicBezTo>
                    <a:pt x="42" y="6"/>
                    <a:pt x="41" y="6"/>
                    <a:pt x="40" y="7"/>
                  </a:cubicBezTo>
                  <a:cubicBezTo>
                    <a:pt x="35" y="0"/>
                    <a:pt x="35" y="0"/>
                    <a:pt x="35" y="0"/>
                  </a:cubicBezTo>
                  <a:cubicBezTo>
                    <a:pt x="26" y="3"/>
                    <a:pt x="26" y="3"/>
                    <a:pt x="26" y="3"/>
                  </a:cubicBezTo>
                  <a:cubicBezTo>
                    <a:pt x="25" y="11"/>
                    <a:pt x="25" y="11"/>
                    <a:pt x="25" y="11"/>
                  </a:cubicBezTo>
                  <a:cubicBezTo>
                    <a:pt x="24" y="11"/>
                    <a:pt x="23" y="12"/>
                    <a:pt x="22" y="13"/>
                  </a:cubicBezTo>
                  <a:cubicBezTo>
                    <a:pt x="15" y="9"/>
                    <a:pt x="15" y="9"/>
                    <a:pt x="15" y="9"/>
                  </a:cubicBezTo>
                  <a:cubicBezTo>
                    <a:pt x="8" y="16"/>
                    <a:pt x="8" y="16"/>
                    <a:pt x="8" y="16"/>
                  </a:cubicBezTo>
                  <a:cubicBezTo>
                    <a:pt x="12" y="23"/>
                    <a:pt x="12" y="23"/>
                    <a:pt x="12" y="23"/>
                  </a:cubicBezTo>
                  <a:cubicBezTo>
                    <a:pt x="11" y="24"/>
                    <a:pt x="10" y="25"/>
                    <a:pt x="10" y="27"/>
                  </a:cubicBezTo>
                  <a:cubicBezTo>
                    <a:pt x="2" y="27"/>
                    <a:pt x="2" y="27"/>
                    <a:pt x="2" y="27"/>
                  </a:cubicBezTo>
                  <a:cubicBezTo>
                    <a:pt x="1" y="32"/>
                    <a:pt x="1" y="32"/>
                    <a:pt x="1" y="32"/>
                  </a:cubicBezTo>
                  <a:cubicBezTo>
                    <a:pt x="0" y="37"/>
                    <a:pt x="0" y="37"/>
                    <a:pt x="0" y="37"/>
                  </a:cubicBezTo>
                  <a:cubicBezTo>
                    <a:pt x="6" y="41"/>
                    <a:pt x="6" y="41"/>
                    <a:pt x="6" y="41"/>
                  </a:cubicBezTo>
                  <a:cubicBezTo>
                    <a:pt x="6" y="42"/>
                    <a:pt x="6" y="44"/>
                    <a:pt x="6" y="45"/>
                  </a:cubicBezTo>
                  <a:cubicBezTo>
                    <a:pt x="0" y="49"/>
                    <a:pt x="0" y="49"/>
                    <a:pt x="0" y="49"/>
                  </a:cubicBezTo>
                  <a:cubicBezTo>
                    <a:pt x="2" y="59"/>
                    <a:pt x="2" y="59"/>
                    <a:pt x="2" y="59"/>
                  </a:cubicBezTo>
                  <a:cubicBezTo>
                    <a:pt x="10" y="59"/>
                    <a:pt x="10" y="59"/>
                    <a:pt x="10" y="59"/>
                  </a:cubicBezTo>
                  <a:cubicBezTo>
                    <a:pt x="11" y="60"/>
                    <a:pt x="11" y="61"/>
                    <a:pt x="12" y="63"/>
                  </a:cubicBezTo>
                  <a:cubicBezTo>
                    <a:pt x="9" y="69"/>
                    <a:pt x="9" y="69"/>
                    <a:pt x="9" y="69"/>
                  </a:cubicBezTo>
                  <a:cubicBezTo>
                    <a:pt x="16" y="76"/>
                    <a:pt x="16" y="76"/>
                    <a:pt x="16" y="76"/>
                  </a:cubicBezTo>
                  <a:cubicBezTo>
                    <a:pt x="23" y="73"/>
                    <a:pt x="23" y="73"/>
                    <a:pt x="23" y="73"/>
                  </a:cubicBezTo>
                  <a:cubicBezTo>
                    <a:pt x="24" y="74"/>
                    <a:pt x="25" y="74"/>
                    <a:pt x="26" y="75"/>
                  </a:cubicBezTo>
                  <a:cubicBezTo>
                    <a:pt x="26" y="82"/>
                    <a:pt x="26" y="82"/>
                    <a:pt x="26" y="82"/>
                  </a:cubicBezTo>
                  <a:cubicBezTo>
                    <a:pt x="31" y="84"/>
                    <a:pt x="31" y="84"/>
                    <a:pt x="31" y="84"/>
                  </a:cubicBezTo>
                  <a:cubicBezTo>
                    <a:pt x="36" y="85"/>
                    <a:pt x="36" y="85"/>
                    <a:pt x="36" y="85"/>
                  </a:cubicBezTo>
                  <a:cubicBezTo>
                    <a:pt x="40" y="79"/>
                    <a:pt x="40" y="79"/>
                    <a:pt x="40" y="79"/>
                  </a:cubicBezTo>
                  <a:cubicBezTo>
                    <a:pt x="42" y="79"/>
                    <a:pt x="43" y="79"/>
                    <a:pt x="44" y="79"/>
                  </a:cubicBezTo>
                  <a:cubicBezTo>
                    <a:pt x="48" y="85"/>
                    <a:pt x="48" y="85"/>
                    <a:pt x="48" y="85"/>
                  </a:cubicBezTo>
                  <a:cubicBezTo>
                    <a:pt x="58" y="82"/>
                    <a:pt x="58" y="82"/>
                    <a:pt x="58" y="82"/>
                  </a:cubicBezTo>
                  <a:cubicBezTo>
                    <a:pt x="59" y="75"/>
                    <a:pt x="59" y="75"/>
                    <a:pt x="59" y="75"/>
                  </a:cubicBezTo>
                  <a:cubicBezTo>
                    <a:pt x="60" y="74"/>
                    <a:pt x="61" y="73"/>
                    <a:pt x="62" y="73"/>
                  </a:cubicBezTo>
                  <a:cubicBezTo>
                    <a:pt x="69" y="76"/>
                    <a:pt x="69" y="76"/>
                    <a:pt x="69" y="76"/>
                  </a:cubicBezTo>
                  <a:cubicBezTo>
                    <a:pt x="76" y="69"/>
                    <a:pt x="76" y="69"/>
                    <a:pt x="76" y="69"/>
                  </a:cubicBezTo>
                  <a:cubicBezTo>
                    <a:pt x="72" y="62"/>
                    <a:pt x="72" y="62"/>
                    <a:pt x="72" y="62"/>
                  </a:cubicBezTo>
                  <a:cubicBezTo>
                    <a:pt x="73" y="61"/>
                    <a:pt x="74" y="60"/>
                    <a:pt x="74" y="59"/>
                  </a:cubicBezTo>
                  <a:cubicBezTo>
                    <a:pt x="82" y="58"/>
                    <a:pt x="82" y="58"/>
                    <a:pt x="82" y="58"/>
                  </a:cubicBezTo>
                  <a:cubicBezTo>
                    <a:pt x="83" y="53"/>
                    <a:pt x="83" y="53"/>
                    <a:pt x="83" y="53"/>
                  </a:cubicBezTo>
                  <a:cubicBezTo>
                    <a:pt x="84" y="48"/>
                    <a:pt x="84" y="48"/>
                    <a:pt x="84" y="48"/>
                  </a:cubicBezTo>
                  <a:lnTo>
                    <a:pt x="78" y="44"/>
                  </a:lnTo>
                  <a:close/>
                  <a:moveTo>
                    <a:pt x="35" y="71"/>
                  </a:moveTo>
                  <a:cubicBezTo>
                    <a:pt x="19" y="67"/>
                    <a:pt x="10" y="51"/>
                    <a:pt x="14" y="35"/>
                  </a:cubicBezTo>
                  <a:cubicBezTo>
                    <a:pt x="18" y="20"/>
                    <a:pt x="34" y="10"/>
                    <a:pt x="49" y="14"/>
                  </a:cubicBezTo>
                  <a:cubicBezTo>
                    <a:pt x="65" y="18"/>
                    <a:pt x="74" y="34"/>
                    <a:pt x="70" y="50"/>
                  </a:cubicBezTo>
                  <a:cubicBezTo>
                    <a:pt x="66" y="65"/>
                    <a:pt x="50" y="75"/>
                    <a:pt x="35" y="71"/>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4" name="Freeform 10"/>
            <p:cNvSpPr>
              <a:spLocks noEditPoints="1"/>
            </p:cNvSpPr>
            <p:nvPr/>
          </p:nvSpPr>
          <p:spPr bwMode="auto">
            <a:xfrm>
              <a:off x="4830233" y="3199344"/>
              <a:ext cx="704851" cy="704849"/>
            </a:xfrm>
            <a:custGeom>
              <a:avLst/>
              <a:gdLst>
                <a:gd name="T0" fmla="*/ 158 w 171"/>
                <a:gd name="T1" fmla="*/ 89 h 171"/>
                <a:gd name="T2" fmla="*/ 158 w 171"/>
                <a:gd name="T3" fmla="*/ 81 h 171"/>
                <a:gd name="T4" fmla="*/ 170 w 171"/>
                <a:gd name="T5" fmla="*/ 72 h 171"/>
                <a:gd name="T6" fmla="*/ 165 w 171"/>
                <a:gd name="T7" fmla="*/ 53 h 171"/>
                <a:gd name="T8" fmla="*/ 150 w 171"/>
                <a:gd name="T9" fmla="*/ 52 h 171"/>
                <a:gd name="T10" fmla="*/ 146 w 171"/>
                <a:gd name="T11" fmla="*/ 45 h 171"/>
                <a:gd name="T12" fmla="*/ 152 w 171"/>
                <a:gd name="T13" fmla="*/ 31 h 171"/>
                <a:gd name="T14" fmla="*/ 138 w 171"/>
                <a:gd name="T15" fmla="*/ 17 h 171"/>
                <a:gd name="T16" fmla="*/ 124 w 171"/>
                <a:gd name="T17" fmla="*/ 24 h 171"/>
                <a:gd name="T18" fmla="*/ 117 w 171"/>
                <a:gd name="T19" fmla="*/ 20 h 171"/>
                <a:gd name="T20" fmla="*/ 116 w 171"/>
                <a:gd name="T21" fmla="*/ 5 h 171"/>
                <a:gd name="T22" fmla="*/ 107 w 171"/>
                <a:gd name="T23" fmla="*/ 2 h 171"/>
                <a:gd name="T24" fmla="*/ 97 w 171"/>
                <a:gd name="T25" fmla="*/ 0 h 171"/>
                <a:gd name="T26" fmla="*/ 88 w 171"/>
                <a:gd name="T27" fmla="*/ 13 h 171"/>
                <a:gd name="T28" fmla="*/ 80 w 171"/>
                <a:gd name="T29" fmla="*/ 13 h 171"/>
                <a:gd name="T30" fmla="*/ 72 w 171"/>
                <a:gd name="T31" fmla="*/ 0 h 171"/>
                <a:gd name="T32" fmla="*/ 52 w 171"/>
                <a:gd name="T33" fmla="*/ 5 h 171"/>
                <a:gd name="T34" fmla="*/ 52 w 171"/>
                <a:gd name="T35" fmla="*/ 21 h 171"/>
                <a:gd name="T36" fmla="*/ 45 w 171"/>
                <a:gd name="T37" fmla="*/ 25 h 171"/>
                <a:gd name="T38" fmla="*/ 31 w 171"/>
                <a:gd name="T39" fmla="*/ 18 h 171"/>
                <a:gd name="T40" fmla="*/ 17 w 171"/>
                <a:gd name="T41" fmla="*/ 33 h 171"/>
                <a:gd name="T42" fmla="*/ 24 w 171"/>
                <a:gd name="T43" fmla="*/ 46 h 171"/>
                <a:gd name="T44" fmla="*/ 20 w 171"/>
                <a:gd name="T45" fmla="*/ 53 h 171"/>
                <a:gd name="T46" fmla="*/ 5 w 171"/>
                <a:gd name="T47" fmla="*/ 54 h 171"/>
                <a:gd name="T48" fmla="*/ 2 w 171"/>
                <a:gd name="T49" fmla="*/ 64 h 171"/>
                <a:gd name="T50" fmla="*/ 0 w 171"/>
                <a:gd name="T51" fmla="*/ 74 h 171"/>
                <a:gd name="T52" fmla="*/ 12 w 171"/>
                <a:gd name="T53" fmla="*/ 82 h 171"/>
                <a:gd name="T54" fmla="*/ 12 w 171"/>
                <a:gd name="T55" fmla="*/ 90 h 171"/>
                <a:gd name="T56" fmla="*/ 0 w 171"/>
                <a:gd name="T57" fmla="*/ 98 h 171"/>
                <a:gd name="T58" fmla="*/ 5 w 171"/>
                <a:gd name="T59" fmla="*/ 118 h 171"/>
                <a:gd name="T60" fmla="*/ 20 w 171"/>
                <a:gd name="T61" fmla="*/ 119 h 171"/>
                <a:gd name="T62" fmla="*/ 24 w 171"/>
                <a:gd name="T63" fmla="*/ 126 h 171"/>
                <a:gd name="T64" fmla="*/ 18 w 171"/>
                <a:gd name="T65" fmla="*/ 139 h 171"/>
                <a:gd name="T66" fmla="*/ 32 w 171"/>
                <a:gd name="T67" fmla="*/ 154 h 171"/>
                <a:gd name="T68" fmla="*/ 46 w 171"/>
                <a:gd name="T69" fmla="*/ 147 h 171"/>
                <a:gd name="T70" fmla="*/ 53 w 171"/>
                <a:gd name="T71" fmla="*/ 151 h 171"/>
                <a:gd name="T72" fmla="*/ 54 w 171"/>
                <a:gd name="T73" fmla="*/ 166 h 171"/>
                <a:gd name="T74" fmla="*/ 64 w 171"/>
                <a:gd name="T75" fmla="*/ 168 h 171"/>
                <a:gd name="T76" fmla="*/ 74 w 171"/>
                <a:gd name="T77" fmla="*/ 171 h 171"/>
                <a:gd name="T78" fmla="*/ 82 w 171"/>
                <a:gd name="T79" fmla="*/ 158 h 171"/>
                <a:gd name="T80" fmla="*/ 90 w 171"/>
                <a:gd name="T81" fmla="*/ 158 h 171"/>
                <a:gd name="T82" fmla="*/ 98 w 171"/>
                <a:gd name="T83" fmla="*/ 171 h 171"/>
                <a:gd name="T84" fmla="*/ 118 w 171"/>
                <a:gd name="T85" fmla="*/ 165 h 171"/>
                <a:gd name="T86" fmla="*/ 119 w 171"/>
                <a:gd name="T87" fmla="*/ 150 h 171"/>
                <a:gd name="T88" fmla="*/ 125 w 171"/>
                <a:gd name="T89" fmla="*/ 146 h 171"/>
                <a:gd name="T90" fmla="*/ 139 w 171"/>
                <a:gd name="T91" fmla="*/ 153 h 171"/>
                <a:gd name="T92" fmla="*/ 153 w 171"/>
                <a:gd name="T93" fmla="*/ 138 h 171"/>
                <a:gd name="T94" fmla="*/ 147 w 171"/>
                <a:gd name="T95" fmla="*/ 125 h 171"/>
                <a:gd name="T96" fmla="*/ 150 w 171"/>
                <a:gd name="T97" fmla="*/ 118 h 171"/>
                <a:gd name="T98" fmla="*/ 166 w 171"/>
                <a:gd name="T99" fmla="*/ 117 h 171"/>
                <a:gd name="T100" fmla="*/ 168 w 171"/>
                <a:gd name="T101" fmla="*/ 107 h 171"/>
                <a:gd name="T102" fmla="*/ 171 w 171"/>
                <a:gd name="T103" fmla="*/ 97 h 171"/>
                <a:gd name="T104" fmla="*/ 158 w 171"/>
                <a:gd name="T105" fmla="*/ 89 h 171"/>
                <a:gd name="T106" fmla="*/ 70 w 171"/>
                <a:gd name="T107" fmla="*/ 142 h 171"/>
                <a:gd name="T108" fmla="*/ 28 w 171"/>
                <a:gd name="T109" fmla="*/ 71 h 171"/>
                <a:gd name="T110" fmla="*/ 100 w 171"/>
                <a:gd name="T111" fmla="*/ 28 h 171"/>
                <a:gd name="T112" fmla="*/ 142 w 171"/>
                <a:gd name="T113" fmla="*/ 100 h 171"/>
                <a:gd name="T114" fmla="*/ 70 w 171"/>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 h="171">
                  <a:moveTo>
                    <a:pt x="158" y="89"/>
                  </a:moveTo>
                  <a:cubicBezTo>
                    <a:pt x="158" y="86"/>
                    <a:pt x="158" y="83"/>
                    <a:pt x="158" y="81"/>
                  </a:cubicBezTo>
                  <a:cubicBezTo>
                    <a:pt x="170" y="72"/>
                    <a:pt x="170" y="72"/>
                    <a:pt x="170" y="72"/>
                  </a:cubicBezTo>
                  <a:cubicBezTo>
                    <a:pt x="165" y="53"/>
                    <a:pt x="165" y="53"/>
                    <a:pt x="165" y="53"/>
                  </a:cubicBezTo>
                  <a:cubicBezTo>
                    <a:pt x="150" y="52"/>
                    <a:pt x="150" y="52"/>
                    <a:pt x="150" y="52"/>
                  </a:cubicBezTo>
                  <a:cubicBezTo>
                    <a:pt x="149" y="49"/>
                    <a:pt x="147" y="47"/>
                    <a:pt x="146" y="45"/>
                  </a:cubicBezTo>
                  <a:cubicBezTo>
                    <a:pt x="152" y="31"/>
                    <a:pt x="152" y="31"/>
                    <a:pt x="152" y="31"/>
                  </a:cubicBezTo>
                  <a:cubicBezTo>
                    <a:pt x="138" y="17"/>
                    <a:pt x="138" y="17"/>
                    <a:pt x="138" y="17"/>
                  </a:cubicBezTo>
                  <a:cubicBezTo>
                    <a:pt x="124" y="24"/>
                    <a:pt x="124" y="24"/>
                    <a:pt x="124" y="24"/>
                  </a:cubicBezTo>
                  <a:cubicBezTo>
                    <a:pt x="122" y="22"/>
                    <a:pt x="120" y="21"/>
                    <a:pt x="117" y="20"/>
                  </a:cubicBezTo>
                  <a:cubicBezTo>
                    <a:pt x="116" y="5"/>
                    <a:pt x="116" y="5"/>
                    <a:pt x="116" y="5"/>
                  </a:cubicBezTo>
                  <a:cubicBezTo>
                    <a:pt x="107" y="2"/>
                    <a:pt x="107" y="2"/>
                    <a:pt x="107" y="2"/>
                  </a:cubicBezTo>
                  <a:cubicBezTo>
                    <a:pt x="97" y="0"/>
                    <a:pt x="97" y="0"/>
                    <a:pt x="97" y="0"/>
                  </a:cubicBezTo>
                  <a:cubicBezTo>
                    <a:pt x="88" y="13"/>
                    <a:pt x="88" y="13"/>
                    <a:pt x="88" y="13"/>
                  </a:cubicBezTo>
                  <a:cubicBezTo>
                    <a:pt x="86" y="12"/>
                    <a:pt x="83" y="12"/>
                    <a:pt x="80" y="13"/>
                  </a:cubicBezTo>
                  <a:cubicBezTo>
                    <a:pt x="72" y="0"/>
                    <a:pt x="72" y="0"/>
                    <a:pt x="72" y="0"/>
                  </a:cubicBezTo>
                  <a:cubicBezTo>
                    <a:pt x="52" y="5"/>
                    <a:pt x="52" y="5"/>
                    <a:pt x="52" y="5"/>
                  </a:cubicBezTo>
                  <a:cubicBezTo>
                    <a:pt x="52" y="21"/>
                    <a:pt x="52" y="21"/>
                    <a:pt x="52" y="21"/>
                  </a:cubicBezTo>
                  <a:cubicBezTo>
                    <a:pt x="49" y="22"/>
                    <a:pt x="47" y="23"/>
                    <a:pt x="45" y="25"/>
                  </a:cubicBezTo>
                  <a:cubicBezTo>
                    <a:pt x="31" y="18"/>
                    <a:pt x="31" y="18"/>
                    <a:pt x="31" y="18"/>
                  </a:cubicBezTo>
                  <a:cubicBezTo>
                    <a:pt x="17" y="33"/>
                    <a:pt x="17" y="33"/>
                    <a:pt x="17" y="33"/>
                  </a:cubicBezTo>
                  <a:cubicBezTo>
                    <a:pt x="24" y="46"/>
                    <a:pt x="24" y="46"/>
                    <a:pt x="24" y="46"/>
                  </a:cubicBezTo>
                  <a:cubicBezTo>
                    <a:pt x="22" y="48"/>
                    <a:pt x="21" y="51"/>
                    <a:pt x="20" y="53"/>
                  </a:cubicBezTo>
                  <a:cubicBezTo>
                    <a:pt x="5" y="54"/>
                    <a:pt x="5" y="54"/>
                    <a:pt x="5" y="54"/>
                  </a:cubicBezTo>
                  <a:cubicBezTo>
                    <a:pt x="2" y="64"/>
                    <a:pt x="2" y="64"/>
                    <a:pt x="2" y="64"/>
                  </a:cubicBezTo>
                  <a:cubicBezTo>
                    <a:pt x="0" y="74"/>
                    <a:pt x="0" y="74"/>
                    <a:pt x="0" y="74"/>
                  </a:cubicBezTo>
                  <a:cubicBezTo>
                    <a:pt x="12" y="82"/>
                    <a:pt x="12" y="82"/>
                    <a:pt x="12" y="82"/>
                  </a:cubicBezTo>
                  <a:cubicBezTo>
                    <a:pt x="12" y="85"/>
                    <a:pt x="12" y="87"/>
                    <a:pt x="12" y="90"/>
                  </a:cubicBezTo>
                  <a:cubicBezTo>
                    <a:pt x="0" y="98"/>
                    <a:pt x="0" y="98"/>
                    <a:pt x="0" y="98"/>
                  </a:cubicBezTo>
                  <a:cubicBezTo>
                    <a:pt x="5" y="118"/>
                    <a:pt x="5" y="118"/>
                    <a:pt x="5" y="118"/>
                  </a:cubicBezTo>
                  <a:cubicBezTo>
                    <a:pt x="20" y="119"/>
                    <a:pt x="20" y="119"/>
                    <a:pt x="20" y="119"/>
                  </a:cubicBezTo>
                  <a:cubicBezTo>
                    <a:pt x="22" y="121"/>
                    <a:pt x="23" y="123"/>
                    <a:pt x="24" y="126"/>
                  </a:cubicBezTo>
                  <a:cubicBezTo>
                    <a:pt x="18" y="139"/>
                    <a:pt x="18" y="139"/>
                    <a:pt x="18" y="139"/>
                  </a:cubicBezTo>
                  <a:cubicBezTo>
                    <a:pt x="32" y="154"/>
                    <a:pt x="32" y="154"/>
                    <a:pt x="32" y="154"/>
                  </a:cubicBezTo>
                  <a:cubicBezTo>
                    <a:pt x="46" y="147"/>
                    <a:pt x="46" y="147"/>
                    <a:pt x="46" y="147"/>
                  </a:cubicBezTo>
                  <a:cubicBezTo>
                    <a:pt x="48" y="148"/>
                    <a:pt x="50" y="149"/>
                    <a:pt x="53" y="151"/>
                  </a:cubicBezTo>
                  <a:cubicBezTo>
                    <a:pt x="54" y="166"/>
                    <a:pt x="54" y="166"/>
                    <a:pt x="54" y="166"/>
                  </a:cubicBezTo>
                  <a:cubicBezTo>
                    <a:pt x="64" y="168"/>
                    <a:pt x="64" y="168"/>
                    <a:pt x="64" y="168"/>
                  </a:cubicBezTo>
                  <a:cubicBezTo>
                    <a:pt x="74" y="171"/>
                    <a:pt x="74" y="171"/>
                    <a:pt x="74" y="171"/>
                  </a:cubicBezTo>
                  <a:cubicBezTo>
                    <a:pt x="82" y="158"/>
                    <a:pt x="82" y="158"/>
                    <a:pt x="82" y="158"/>
                  </a:cubicBezTo>
                  <a:cubicBezTo>
                    <a:pt x="84" y="158"/>
                    <a:pt x="87" y="158"/>
                    <a:pt x="90" y="158"/>
                  </a:cubicBezTo>
                  <a:cubicBezTo>
                    <a:pt x="98" y="171"/>
                    <a:pt x="98" y="171"/>
                    <a:pt x="98" y="171"/>
                  </a:cubicBezTo>
                  <a:cubicBezTo>
                    <a:pt x="118" y="165"/>
                    <a:pt x="118" y="165"/>
                    <a:pt x="118" y="165"/>
                  </a:cubicBezTo>
                  <a:cubicBezTo>
                    <a:pt x="119" y="150"/>
                    <a:pt x="119" y="150"/>
                    <a:pt x="119" y="150"/>
                  </a:cubicBezTo>
                  <a:cubicBezTo>
                    <a:pt x="121" y="149"/>
                    <a:pt x="123" y="147"/>
                    <a:pt x="125" y="146"/>
                  </a:cubicBezTo>
                  <a:cubicBezTo>
                    <a:pt x="139" y="153"/>
                    <a:pt x="139" y="153"/>
                    <a:pt x="139" y="153"/>
                  </a:cubicBezTo>
                  <a:cubicBezTo>
                    <a:pt x="153" y="138"/>
                    <a:pt x="153" y="138"/>
                    <a:pt x="153" y="138"/>
                  </a:cubicBezTo>
                  <a:cubicBezTo>
                    <a:pt x="147" y="125"/>
                    <a:pt x="147" y="125"/>
                    <a:pt x="147" y="125"/>
                  </a:cubicBezTo>
                  <a:cubicBezTo>
                    <a:pt x="148" y="122"/>
                    <a:pt x="149" y="120"/>
                    <a:pt x="150" y="118"/>
                  </a:cubicBezTo>
                  <a:cubicBezTo>
                    <a:pt x="166" y="117"/>
                    <a:pt x="166" y="117"/>
                    <a:pt x="166" y="117"/>
                  </a:cubicBezTo>
                  <a:cubicBezTo>
                    <a:pt x="168" y="107"/>
                    <a:pt x="168" y="107"/>
                    <a:pt x="168" y="107"/>
                  </a:cubicBezTo>
                  <a:cubicBezTo>
                    <a:pt x="171" y="97"/>
                    <a:pt x="171" y="97"/>
                    <a:pt x="171" y="97"/>
                  </a:cubicBezTo>
                  <a:lnTo>
                    <a:pt x="158" y="89"/>
                  </a:lnTo>
                  <a:close/>
                  <a:moveTo>
                    <a:pt x="70" y="142"/>
                  </a:moveTo>
                  <a:cubicBezTo>
                    <a:pt x="39" y="134"/>
                    <a:pt x="20" y="102"/>
                    <a:pt x="28" y="71"/>
                  </a:cubicBezTo>
                  <a:cubicBezTo>
                    <a:pt x="36" y="39"/>
                    <a:pt x="68" y="20"/>
                    <a:pt x="100" y="28"/>
                  </a:cubicBezTo>
                  <a:cubicBezTo>
                    <a:pt x="131" y="37"/>
                    <a:pt x="150" y="69"/>
                    <a:pt x="142" y="100"/>
                  </a:cubicBezTo>
                  <a:cubicBezTo>
                    <a:pt x="134" y="131"/>
                    <a:pt x="102" y="150"/>
                    <a:pt x="70" y="142"/>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5" name="Freeform 11"/>
            <p:cNvSpPr>
              <a:spLocks noEditPoints="1"/>
            </p:cNvSpPr>
            <p:nvPr/>
          </p:nvSpPr>
          <p:spPr bwMode="auto">
            <a:xfrm>
              <a:off x="1075267" y="4509559"/>
              <a:ext cx="709084" cy="702733"/>
            </a:xfrm>
            <a:custGeom>
              <a:avLst/>
              <a:gdLst>
                <a:gd name="T0" fmla="*/ 159 w 172"/>
                <a:gd name="T1" fmla="*/ 89 h 171"/>
                <a:gd name="T2" fmla="*/ 159 w 172"/>
                <a:gd name="T3" fmla="*/ 81 h 171"/>
                <a:gd name="T4" fmla="*/ 171 w 172"/>
                <a:gd name="T5" fmla="*/ 72 h 171"/>
                <a:gd name="T6" fmla="*/ 166 w 172"/>
                <a:gd name="T7" fmla="*/ 53 h 171"/>
                <a:gd name="T8" fmla="*/ 151 w 172"/>
                <a:gd name="T9" fmla="*/ 52 h 171"/>
                <a:gd name="T10" fmla="*/ 147 w 172"/>
                <a:gd name="T11" fmla="*/ 45 h 171"/>
                <a:gd name="T12" fmla="*/ 153 w 172"/>
                <a:gd name="T13" fmla="*/ 32 h 171"/>
                <a:gd name="T14" fmla="*/ 139 w 172"/>
                <a:gd name="T15" fmla="*/ 17 h 171"/>
                <a:gd name="T16" fmla="*/ 125 w 172"/>
                <a:gd name="T17" fmla="*/ 24 h 171"/>
                <a:gd name="T18" fmla="*/ 118 w 172"/>
                <a:gd name="T19" fmla="*/ 20 h 171"/>
                <a:gd name="T20" fmla="*/ 117 w 172"/>
                <a:gd name="T21" fmla="*/ 5 h 171"/>
                <a:gd name="T22" fmla="*/ 107 w 172"/>
                <a:gd name="T23" fmla="*/ 3 h 171"/>
                <a:gd name="T24" fmla="*/ 98 w 172"/>
                <a:gd name="T25" fmla="*/ 0 h 171"/>
                <a:gd name="T26" fmla="*/ 89 w 172"/>
                <a:gd name="T27" fmla="*/ 13 h 171"/>
                <a:gd name="T28" fmla="*/ 81 w 172"/>
                <a:gd name="T29" fmla="*/ 13 h 171"/>
                <a:gd name="T30" fmla="*/ 73 w 172"/>
                <a:gd name="T31" fmla="*/ 0 h 171"/>
                <a:gd name="T32" fmla="*/ 53 w 172"/>
                <a:gd name="T33" fmla="*/ 6 h 171"/>
                <a:gd name="T34" fmla="*/ 52 w 172"/>
                <a:gd name="T35" fmla="*/ 21 h 171"/>
                <a:gd name="T36" fmla="*/ 46 w 172"/>
                <a:gd name="T37" fmla="*/ 25 h 171"/>
                <a:gd name="T38" fmla="*/ 32 w 172"/>
                <a:gd name="T39" fmla="*/ 18 h 171"/>
                <a:gd name="T40" fmla="*/ 18 w 172"/>
                <a:gd name="T41" fmla="*/ 33 h 171"/>
                <a:gd name="T42" fmla="*/ 25 w 172"/>
                <a:gd name="T43" fmla="*/ 46 h 171"/>
                <a:gd name="T44" fmla="*/ 21 w 172"/>
                <a:gd name="T45" fmla="*/ 53 h 171"/>
                <a:gd name="T46" fmla="*/ 6 w 172"/>
                <a:gd name="T47" fmla="*/ 54 h 171"/>
                <a:gd name="T48" fmla="*/ 3 w 172"/>
                <a:gd name="T49" fmla="*/ 64 h 171"/>
                <a:gd name="T50" fmla="*/ 0 w 172"/>
                <a:gd name="T51" fmla="*/ 74 h 171"/>
                <a:gd name="T52" fmla="*/ 13 w 172"/>
                <a:gd name="T53" fmla="*/ 82 h 171"/>
                <a:gd name="T54" fmla="*/ 13 w 172"/>
                <a:gd name="T55" fmla="*/ 90 h 171"/>
                <a:gd name="T56" fmla="*/ 1 w 172"/>
                <a:gd name="T57" fmla="*/ 99 h 171"/>
                <a:gd name="T58" fmla="*/ 6 w 172"/>
                <a:gd name="T59" fmla="*/ 118 h 171"/>
                <a:gd name="T60" fmla="*/ 21 w 172"/>
                <a:gd name="T61" fmla="*/ 119 h 171"/>
                <a:gd name="T62" fmla="*/ 25 w 172"/>
                <a:gd name="T63" fmla="*/ 126 h 171"/>
                <a:gd name="T64" fmla="*/ 19 w 172"/>
                <a:gd name="T65" fmla="*/ 140 h 171"/>
                <a:gd name="T66" fmla="*/ 33 w 172"/>
                <a:gd name="T67" fmla="*/ 154 h 171"/>
                <a:gd name="T68" fmla="*/ 47 w 172"/>
                <a:gd name="T69" fmla="*/ 147 h 171"/>
                <a:gd name="T70" fmla="*/ 54 w 172"/>
                <a:gd name="T71" fmla="*/ 151 h 171"/>
                <a:gd name="T72" fmla="*/ 55 w 172"/>
                <a:gd name="T73" fmla="*/ 166 h 171"/>
                <a:gd name="T74" fmla="*/ 65 w 172"/>
                <a:gd name="T75" fmla="*/ 169 h 171"/>
                <a:gd name="T76" fmla="*/ 74 w 172"/>
                <a:gd name="T77" fmla="*/ 171 h 171"/>
                <a:gd name="T78" fmla="*/ 83 w 172"/>
                <a:gd name="T79" fmla="*/ 158 h 171"/>
                <a:gd name="T80" fmla="*/ 91 w 172"/>
                <a:gd name="T81" fmla="*/ 158 h 171"/>
                <a:gd name="T82" fmla="*/ 99 w 172"/>
                <a:gd name="T83" fmla="*/ 171 h 171"/>
                <a:gd name="T84" fmla="*/ 119 w 172"/>
                <a:gd name="T85" fmla="*/ 165 h 171"/>
                <a:gd name="T86" fmla="*/ 120 w 172"/>
                <a:gd name="T87" fmla="*/ 150 h 171"/>
                <a:gd name="T88" fmla="*/ 126 w 172"/>
                <a:gd name="T89" fmla="*/ 146 h 171"/>
                <a:gd name="T90" fmla="*/ 140 w 172"/>
                <a:gd name="T91" fmla="*/ 153 h 171"/>
                <a:gd name="T92" fmla="*/ 154 w 172"/>
                <a:gd name="T93" fmla="*/ 138 h 171"/>
                <a:gd name="T94" fmla="*/ 147 w 172"/>
                <a:gd name="T95" fmla="*/ 125 h 171"/>
                <a:gd name="T96" fmla="*/ 151 w 172"/>
                <a:gd name="T97" fmla="*/ 118 h 171"/>
                <a:gd name="T98" fmla="*/ 166 w 172"/>
                <a:gd name="T99" fmla="*/ 117 h 171"/>
                <a:gd name="T100" fmla="*/ 169 w 172"/>
                <a:gd name="T101" fmla="*/ 107 h 171"/>
                <a:gd name="T102" fmla="*/ 172 w 172"/>
                <a:gd name="T103" fmla="*/ 97 h 171"/>
                <a:gd name="T104" fmla="*/ 159 w 172"/>
                <a:gd name="T105" fmla="*/ 89 h 171"/>
                <a:gd name="T106" fmla="*/ 71 w 172"/>
                <a:gd name="T107" fmla="*/ 142 h 171"/>
                <a:gd name="T108" fmla="*/ 29 w 172"/>
                <a:gd name="T109" fmla="*/ 71 h 171"/>
                <a:gd name="T110" fmla="*/ 101 w 172"/>
                <a:gd name="T111" fmla="*/ 29 h 171"/>
                <a:gd name="T112" fmla="*/ 143 w 172"/>
                <a:gd name="T113" fmla="*/ 100 h 171"/>
                <a:gd name="T114" fmla="*/ 71 w 172"/>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71">
                  <a:moveTo>
                    <a:pt x="159" y="89"/>
                  </a:moveTo>
                  <a:cubicBezTo>
                    <a:pt x="159" y="86"/>
                    <a:pt x="159" y="84"/>
                    <a:pt x="159" y="81"/>
                  </a:cubicBezTo>
                  <a:cubicBezTo>
                    <a:pt x="171" y="72"/>
                    <a:pt x="171" y="72"/>
                    <a:pt x="171" y="72"/>
                  </a:cubicBezTo>
                  <a:cubicBezTo>
                    <a:pt x="166" y="53"/>
                    <a:pt x="166" y="53"/>
                    <a:pt x="166" y="53"/>
                  </a:cubicBezTo>
                  <a:cubicBezTo>
                    <a:pt x="151" y="52"/>
                    <a:pt x="151" y="52"/>
                    <a:pt x="151" y="52"/>
                  </a:cubicBezTo>
                  <a:cubicBezTo>
                    <a:pt x="149" y="50"/>
                    <a:pt x="148" y="47"/>
                    <a:pt x="147" y="45"/>
                  </a:cubicBezTo>
                  <a:cubicBezTo>
                    <a:pt x="153" y="32"/>
                    <a:pt x="153" y="32"/>
                    <a:pt x="153" y="32"/>
                  </a:cubicBezTo>
                  <a:cubicBezTo>
                    <a:pt x="139" y="17"/>
                    <a:pt x="139" y="17"/>
                    <a:pt x="139" y="17"/>
                  </a:cubicBezTo>
                  <a:cubicBezTo>
                    <a:pt x="125" y="24"/>
                    <a:pt x="125" y="24"/>
                    <a:pt x="125" y="24"/>
                  </a:cubicBezTo>
                  <a:cubicBezTo>
                    <a:pt x="123" y="23"/>
                    <a:pt x="121" y="21"/>
                    <a:pt x="118" y="20"/>
                  </a:cubicBezTo>
                  <a:cubicBezTo>
                    <a:pt x="117" y="5"/>
                    <a:pt x="117" y="5"/>
                    <a:pt x="117" y="5"/>
                  </a:cubicBezTo>
                  <a:cubicBezTo>
                    <a:pt x="107" y="3"/>
                    <a:pt x="107" y="3"/>
                    <a:pt x="107" y="3"/>
                  </a:cubicBezTo>
                  <a:cubicBezTo>
                    <a:pt x="98" y="0"/>
                    <a:pt x="98" y="0"/>
                    <a:pt x="98" y="0"/>
                  </a:cubicBezTo>
                  <a:cubicBezTo>
                    <a:pt x="89" y="13"/>
                    <a:pt x="89" y="13"/>
                    <a:pt x="89" y="13"/>
                  </a:cubicBezTo>
                  <a:cubicBezTo>
                    <a:pt x="87" y="13"/>
                    <a:pt x="84" y="13"/>
                    <a:pt x="81" y="13"/>
                  </a:cubicBezTo>
                  <a:cubicBezTo>
                    <a:pt x="73" y="0"/>
                    <a:pt x="73" y="0"/>
                    <a:pt x="73" y="0"/>
                  </a:cubicBezTo>
                  <a:cubicBezTo>
                    <a:pt x="53" y="6"/>
                    <a:pt x="53" y="6"/>
                    <a:pt x="53" y="6"/>
                  </a:cubicBezTo>
                  <a:cubicBezTo>
                    <a:pt x="52" y="21"/>
                    <a:pt x="52" y="21"/>
                    <a:pt x="52" y="21"/>
                  </a:cubicBezTo>
                  <a:cubicBezTo>
                    <a:pt x="50" y="22"/>
                    <a:pt x="48" y="23"/>
                    <a:pt x="46" y="25"/>
                  </a:cubicBezTo>
                  <a:cubicBezTo>
                    <a:pt x="32" y="18"/>
                    <a:pt x="32" y="18"/>
                    <a:pt x="32" y="18"/>
                  </a:cubicBezTo>
                  <a:cubicBezTo>
                    <a:pt x="18" y="33"/>
                    <a:pt x="18" y="33"/>
                    <a:pt x="18" y="33"/>
                  </a:cubicBezTo>
                  <a:cubicBezTo>
                    <a:pt x="25" y="46"/>
                    <a:pt x="25" y="46"/>
                    <a:pt x="25" y="46"/>
                  </a:cubicBezTo>
                  <a:cubicBezTo>
                    <a:pt x="23" y="49"/>
                    <a:pt x="22" y="51"/>
                    <a:pt x="21" y="53"/>
                  </a:cubicBezTo>
                  <a:cubicBezTo>
                    <a:pt x="6" y="54"/>
                    <a:pt x="6" y="54"/>
                    <a:pt x="6" y="54"/>
                  </a:cubicBezTo>
                  <a:cubicBezTo>
                    <a:pt x="3" y="64"/>
                    <a:pt x="3" y="64"/>
                    <a:pt x="3" y="64"/>
                  </a:cubicBezTo>
                  <a:cubicBezTo>
                    <a:pt x="0" y="74"/>
                    <a:pt x="0" y="74"/>
                    <a:pt x="0" y="74"/>
                  </a:cubicBezTo>
                  <a:cubicBezTo>
                    <a:pt x="13" y="82"/>
                    <a:pt x="13" y="82"/>
                    <a:pt x="13" y="82"/>
                  </a:cubicBezTo>
                  <a:cubicBezTo>
                    <a:pt x="13" y="85"/>
                    <a:pt x="13" y="88"/>
                    <a:pt x="13" y="90"/>
                  </a:cubicBezTo>
                  <a:cubicBezTo>
                    <a:pt x="1" y="99"/>
                    <a:pt x="1" y="99"/>
                    <a:pt x="1" y="99"/>
                  </a:cubicBezTo>
                  <a:cubicBezTo>
                    <a:pt x="6" y="118"/>
                    <a:pt x="6" y="118"/>
                    <a:pt x="6" y="118"/>
                  </a:cubicBezTo>
                  <a:cubicBezTo>
                    <a:pt x="21" y="119"/>
                    <a:pt x="21" y="119"/>
                    <a:pt x="21" y="119"/>
                  </a:cubicBezTo>
                  <a:cubicBezTo>
                    <a:pt x="23" y="121"/>
                    <a:pt x="24" y="124"/>
                    <a:pt x="25" y="126"/>
                  </a:cubicBezTo>
                  <a:cubicBezTo>
                    <a:pt x="19" y="140"/>
                    <a:pt x="19" y="140"/>
                    <a:pt x="19" y="140"/>
                  </a:cubicBezTo>
                  <a:cubicBezTo>
                    <a:pt x="33" y="154"/>
                    <a:pt x="33" y="154"/>
                    <a:pt x="33" y="154"/>
                  </a:cubicBezTo>
                  <a:cubicBezTo>
                    <a:pt x="47" y="147"/>
                    <a:pt x="47" y="147"/>
                    <a:pt x="47" y="147"/>
                  </a:cubicBezTo>
                  <a:cubicBezTo>
                    <a:pt x="49" y="148"/>
                    <a:pt x="51" y="150"/>
                    <a:pt x="54" y="151"/>
                  </a:cubicBezTo>
                  <a:cubicBezTo>
                    <a:pt x="55" y="166"/>
                    <a:pt x="55" y="166"/>
                    <a:pt x="55" y="166"/>
                  </a:cubicBezTo>
                  <a:cubicBezTo>
                    <a:pt x="65" y="169"/>
                    <a:pt x="65" y="169"/>
                    <a:pt x="65" y="169"/>
                  </a:cubicBezTo>
                  <a:cubicBezTo>
                    <a:pt x="74" y="171"/>
                    <a:pt x="74" y="171"/>
                    <a:pt x="74" y="171"/>
                  </a:cubicBezTo>
                  <a:cubicBezTo>
                    <a:pt x="83" y="158"/>
                    <a:pt x="83" y="158"/>
                    <a:pt x="83" y="158"/>
                  </a:cubicBezTo>
                  <a:cubicBezTo>
                    <a:pt x="85" y="158"/>
                    <a:pt x="88" y="158"/>
                    <a:pt x="91" y="158"/>
                  </a:cubicBezTo>
                  <a:cubicBezTo>
                    <a:pt x="99" y="171"/>
                    <a:pt x="99" y="171"/>
                    <a:pt x="99" y="171"/>
                  </a:cubicBezTo>
                  <a:cubicBezTo>
                    <a:pt x="119" y="165"/>
                    <a:pt x="119" y="165"/>
                    <a:pt x="119" y="165"/>
                  </a:cubicBezTo>
                  <a:cubicBezTo>
                    <a:pt x="120" y="150"/>
                    <a:pt x="120" y="150"/>
                    <a:pt x="120" y="150"/>
                  </a:cubicBezTo>
                  <a:cubicBezTo>
                    <a:pt x="122" y="149"/>
                    <a:pt x="124" y="148"/>
                    <a:pt x="126" y="146"/>
                  </a:cubicBezTo>
                  <a:cubicBezTo>
                    <a:pt x="140" y="153"/>
                    <a:pt x="140" y="153"/>
                    <a:pt x="140" y="153"/>
                  </a:cubicBezTo>
                  <a:cubicBezTo>
                    <a:pt x="154" y="138"/>
                    <a:pt x="154" y="138"/>
                    <a:pt x="154" y="138"/>
                  </a:cubicBezTo>
                  <a:cubicBezTo>
                    <a:pt x="147" y="125"/>
                    <a:pt x="147" y="125"/>
                    <a:pt x="147" y="125"/>
                  </a:cubicBezTo>
                  <a:cubicBezTo>
                    <a:pt x="149" y="123"/>
                    <a:pt x="150" y="120"/>
                    <a:pt x="151" y="118"/>
                  </a:cubicBezTo>
                  <a:cubicBezTo>
                    <a:pt x="166" y="117"/>
                    <a:pt x="166" y="117"/>
                    <a:pt x="166" y="117"/>
                  </a:cubicBezTo>
                  <a:cubicBezTo>
                    <a:pt x="169" y="107"/>
                    <a:pt x="169" y="107"/>
                    <a:pt x="169" y="107"/>
                  </a:cubicBezTo>
                  <a:cubicBezTo>
                    <a:pt x="172" y="97"/>
                    <a:pt x="172" y="97"/>
                    <a:pt x="172" y="97"/>
                  </a:cubicBezTo>
                  <a:lnTo>
                    <a:pt x="159" y="89"/>
                  </a:lnTo>
                  <a:close/>
                  <a:moveTo>
                    <a:pt x="71" y="142"/>
                  </a:moveTo>
                  <a:cubicBezTo>
                    <a:pt x="40" y="134"/>
                    <a:pt x="21" y="102"/>
                    <a:pt x="29" y="71"/>
                  </a:cubicBezTo>
                  <a:cubicBezTo>
                    <a:pt x="37" y="40"/>
                    <a:pt x="69" y="21"/>
                    <a:pt x="101" y="29"/>
                  </a:cubicBezTo>
                  <a:cubicBezTo>
                    <a:pt x="132" y="37"/>
                    <a:pt x="151" y="69"/>
                    <a:pt x="143" y="100"/>
                  </a:cubicBezTo>
                  <a:cubicBezTo>
                    <a:pt x="135" y="132"/>
                    <a:pt x="103" y="150"/>
                    <a:pt x="71" y="142"/>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6" name="Freeform 12"/>
            <p:cNvSpPr>
              <a:spLocks noEditPoints="1"/>
            </p:cNvSpPr>
            <p:nvPr/>
          </p:nvSpPr>
          <p:spPr bwMode="auto">
            <a:xfrm>
              <a:off x="2330451" y="2045759"/>
              <a:ext cx="408516" cy="406400"/>
            </a:xfrm>
            <a:custGeom>
              <a:avLst/>
              <a:gdLst>
                <a:gd name="T0" fmla="*/ 91 w 99"/>
                <a:gd name="T1" fmla="*/ 51 h 99"/>
                <a:gd name="T2" fmla="*/ 91 w 99"/>
                <a:gd name="T3" fmla="*/ 47 h 99"/>
                <a:gd name="T4" fmla="*/ 99 w 99"/>
                <a:gd name="T5" fmla="*/ 42 h 99"/>
                <a:gd name="T6" fmla="*/ 95 w 99"/>
                <a:gd name="T7" fmla="*/ 30 h 99"/>
                <a:gd name="T8" fmla="*/ 87 w 99"/>
                <a:gd name="T9" fmla="*/ 30 h 99"/>
                <a:gd name="T10" fmla="*/ 84 w 99"/>
                <a:gd name="T11" fmla="*/ 26 h 99"/>
                <a:gd name="T12" fmla="*/ 88 w 99"/>
                <a:gd name="T13" fmla="*/ 18 h 99"/>
                <a:gd name="T14" fmla="*/ 80 w 99"/>
                <a:gd name="T15" fmla="*/ 10 h 99"/>
                <a:gd name="T16" fmla="*/ 72 w 99"/>
                <a:gd name="T17" fmla="*/ 14 h 99"/>
                <a:gd name="T18" fmla="*/ 68 w 99"/>
                <a:gd name="T19" fmla="*/ 12 h 99"/>
                <a:gd name="T20" fmla="*/ 67 w 99"/>
                <a:gd name="T21" fmla="*/ 3 h 99"/>
                <a:gd name="T22" fmla="*/ 62 w 99"/>
                <a:gd name="T23" fmla="*/ 1 h 99"/>
                <a:gd name="T24" fmla="*/ 56 w 99"/>
                <a:gd name="T25" fmla="*/ 0 h 99"/>
                <a:gd name="T26" fmla="*/ 51 w 99"/>
                <a:gd name="T27" fmla="*/ 7 h 99"/>
                <a:gd name="T28" fmla="*/ 47 w 99"/>
                <a:gd name="T29" fmla="*/ 7 h 99"/>
                <a:gd name="T30" fmla="*/ 42 w 99"/>
                <a:gd name="T31" fmla="*/ 0 h 99"/>
                <a:gd name="T32" fmla="*/ 30 w 99"/>
                <a:gd name="T33" fmla="*/ 3 h 99"/>
                <a:gd name="T34" fmla="*/ 30 w 99"/>
                <a:gd name="T35" fmla="*/ 12 h 99"/>
                <a:gd name="T36" fmla="*/ 26 w 99"/>
                <a:gd name="T37" fmla="*/ 14 h 99"/>
                <a:gd name="T38" fmla="*/ 18 w 99"/>
                <a:gd name="T39" fmla="*/ 10 h 99"/>
                <a:gd name="T40" fmla="*/ 10 w 99"/>
                <a:gd name="T41" fmla="*/ 19 h 99"/>
                <a:gd name="T42" fmla="*/ 14 w 99"/>
                <a:gd name="T43" fmla="*/ 27 h 99"/>
                <a:gd name="T44" fmla="*/ 11 w 99"/>
                <a:gd name="T45" fmla="*/ 31 h 99"/>
                <a:gd name="T46" fmla="*/ 3 w 99"/>
                <a:gd name="T47" fmla="*/ 31 h 99"/>
                <a:gd name="T48" fmla="*/ 1 w 99"/>
                <a:gd name="T49" fmla="*/ 37 h 99"/>
                <a:gd name="T50" fmla="*/ 0 w 99"/>
                <a:gd name="T51" fmla="*/ 43 h 99"/>
                <a:gd name="T52" fmla="*/ 7 w 99"/>
                <a:gd name="T53" fmla="*/ 48 h 99"/>
                <a:gd name="T54" fmla="*/ 7 w 99"/>
                <a:gd name="T55" fmla="*/ 52 h 99"/>
                <a:gd name="T56" fmla="*/ 0 w 99"/>
                <a:gd name="T57" fmla="*/ 57 h 99"/>
                <a:gd name="T58" fmla="*/ 3 w 99"/>
                <a:gd name="T59" fmla="*/ 68 h 99"/>
                <a:gd name="T60" fmla="*/ 12 w 99"/>
                <a:gd name="T61" fmla="*/ 69 h 99"/>
                <a:gd name="T62" fmla="*/ 14 w 99"/>
                <a:gd name="T63" fmla="*/ 73 h 99"/>
                <a:gd name="T64" fmla="*/ 10 w 99"/>
                <a:gd name="T65" fmla="*/ 81 h 99"/>
                <a:gd name="T66" fmla="*/ 19 w 99"/>
                <a:gd name="T67" fmla="*/ 89 h 99"/>
                <a:gd name="T68" fmla="*/ 27 w 99"/>
                <a:gd name="T69" fmla="*/ 85 h 99"/>
                <a:gd name="T70" fmla="*/ 31 w 99"/>
                <a:gd name="T71" fmla="*/ 87 h 99"/>
                <a:gd name="T72" fmla="*/ 31 w 99"/>
                <a:gd name="T73" fmla="*/ 96 h 99"/>
                <a:gd name="T74" fmla="*/ 37 w 99"/>
                <a:gd name="T75" fmla="*/ 97 h 99"/>
                <a:gd name="T76" fmla="*/ 43 w 99"/>
                <a:gd name="T77" fmla="*/ 99 h 99"/>
                <a:gd name="T78" fmla="*/ 47 w 99"/>
                <a:gd name="T79" fmla="*/ 92 h 99"/>
                <a:gd name="T80" fmla="*/ 52 w 99"/>
                <a:gd name="T81" fmla="*/ 91 h 99"/>
                <a:gd name="T82" fmla="*/ 57 w 99"/>
                <a:gd name="T83" fmla="*/ 99 h 99"/>
                <a:gd name="T84" fmla="*/ 68 w 99"/>
                <a:gd name="T85" fmla="*/ 96 h 99"/>
                <a:gd name="T86" fmla="*/ 69 w 99"/>
                <a:gd name="T87" fmla="*/ 87 h 99"/>
                <a:gd name="T88" fmla="*/ 73 w 99"/>
                <a:gd name="T89" fmla="*/ 85 h 99"/>
                <a:gd name="T90" fmla="*/ 81 w 99"/>
                <a:gd name="T91" fmla="*/ 88 h 99"/>
                <a:gd name="T92" fmla="*/ 89 w 99"/>
                <a:gd name="T93" fmla="*/ 80 h 99"/>
                <a:gd name="T94" fmla="*/ 85 w 99"/>
                <a:gd name="T95" fmla="*/ 72 h 99"/>
                <a:gd name="T96" fmla="*/ 87 w 99"/>
                <a:gd name="T97" fmla="*/ 68 h 99"/>
                <a:gd name="T98" fmla="*/ 96 w 99"/>
                <a:gd name="T99" fmla="*/ 68 h 99"/>
                <a:gd name="T100" fmla="*/ 97 w 99"/>
                <a:gd name="T101" fmla="*/ 62 h 99"/>
                <a:gd name="T102" fmla="*/ 99 w 99"/>
                <a:gd name="T103" fmla="*/ 56 h 99"/>
                <a:gd name="T104" fmla="*/ 91 w 99"/>
                <a:gd name="T105" fmla="*/ 51 h 99"/>
                <a:gd name="T106" fmla="*/ 41 w 99"/>
                <a:gd name="T107" fmla="*/ 82 h 99"/>
                <a:gd name="T108" fmla="*/ 16 w 99"/>
                <a:gd name="T109" fmla="*/ 41 h 99"/>
                <a:gd name="T110" fmla="*/ 58 w 99"/>
                <a:gd name="T111" fmla="*/ 17 h 99"/>
                <a:gd name="T112" fmla="*/ 82 w 99"/>
                <a:gd name="T113" fmla="*/ 58 h 99"/>
                <a:gd name="T114" fmla="*/ 41 w 99"/>
                <a:gd name="T115" fmla="*/ 8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99">
                  <a:moveTo>
                    <a:pt x="91" y="51"/>
                  </a:moveTo>
                  <a:cubicBezTo>
                    <a:pt x="91" y="50"/>
                    <a:pt x="91" y="48"/>
                    <a:pt x="91" y="47"/>
                  </a:cubicBezTo>
                  <a:cubicBezTo>
                    <a:pt x="99" y="42"/>
                    <a:pt x="99" y="42"/>
                    <a:pt x="99" y="42"/>
                  </a:cubicBezTo>
                  <a:cubicBezTo>
                    <a:pt x="95" y="30"/>
                    <a:pt x="95" y="30"/>
                    <a:pt x="95" y="30"/>
                  </a:cubicBezTo>
                  <a:cubicBezTo>
                    <a:pt x="87" y="30"/>
                    <a:pt x="87" y="30"/>
                    <a:pt x="87" y="30"/>
                  </a:cubicBezTo>
                  <a:cubicBezTo>
                    <a:pt x="86" y="29"/>
                    <a:pt x="85" y="27"/>
                    <a:pt x="84" y="26"/>
                  </a:cubicBezTo>
                  <a:cubicBezTo>
                    <a:pt x="88" y="18"/>
                    <a:pt x="88" y="18"/>
                    <a:pt x="88" y="18"/>
                  </a:cubicBezTo>
                  <a:cubicBezTo>
                    <a:pt x="80" y="10"/>
                    <a:pt x="80" y="10"/>
                    <a:pt x="80" y="10"/>
                  </a:cubicBezTo>
                  <a:cubicBezTo>
                    <a:pt x="72" y="14"/>
                    <a:pt x="72" y="14"/>
                    <a:pt x="72" y="14"/>
                  </a:cubicBezTo>
                  <a:cubicBezTo>
                    <a:pt x="71" y="13"/>
                    <a:pt x="69" y="12"/>
                    <a:pt x="68" y="12"/>
                  </a:cubicBezTo>
                  <a:cubicBezTo>
                    <a:pt x="67" y="3"/>
                    <a:pt x="67" y="3"/>
                    <a:pt x="67" y="3"/>
                  </a:cubicBezTo>
                  <a:cubicBezTo>
                    <a:pt x="62" y="1"/>
                    <a:pt x="62" y="1"/>
                    <a:pt x="62" y="1"/>
                  </a:cubicBezTo>
                  <a:cubicBezTo>
                    <a:pt x="56" y="0"/>
                    <a:pt x="56" y="0"/>
                    <a:pt x="56" y="0"/>
                  </a:cubicBezTo>
                  <a:cubicBezTo>
                    <a:pt x="51" y="7"/>
                    <a:pt x="51" y="7"/>
                    <a:pt x="51" y="7"/>
                  </a:cubicBezTo>
                  <a:cubicBezTo>
                    <a:pt x="50" y="7"/>
                    <a:pt x="48" y="7"/>
                    <a:pt x="47" y="7"/>
                  </a:cubicBezTo>
                  <a:cubicBezTo>
                    <a:pt x="42" y="0"/>
                    <a:pt x="42" y="0"/>
                    <a:pt x="42" y="0"/>
                  </a:cubicBezTo>
                  <a:cubicBezTo>
                    <a:pt x="30" y="3"/>
                    <a:pt x="30" y="3"/>
                    <a:pt x="30" y="3"/>
                  </a:cubicBezTo>
                  <a:cubicBezTo>
                    <a:pt x="30" y="12"/>
                    <a:pt x="30" y="12"/>
                    <a:pt x="30" y="12"/>
                  </a:cubicBezTo>
                  <a:cubicBezTo>
                    <a:pt x="28" y="13"/>
                    <a:pt x="27" y="14"/>
                    <a:pt x="26" y="14"/>
                  </a:cubicBezTo>
                  <a:cubicBezTo>
                    <a:pt x="18" y="10"/>
                    <a:pt x="18" y="10"/>
                    <a:pt x="18" y="10"/>
                  </a:cubicBezTo>
                  <a:cubicBezTo>
                    <a:pt x="10" y="19"/>
                    <a:pt x="10" y="19"/>
                    <a:pt x="10" y="19"/>
                  </a:cubicBezTo>
                  <a:cubicBezTo>
                    <a:pt x="14" y="27"/>
                    <a:pt x="14" y="27"/>
                    <a:pt x="14" y="27"/>
                  </a:cubicBezTo>
                  <a:cubicBezTo>
                    <a:pt x="13" y="28"/>
                    <a:pt x="12" y="29"/>
                    <a:pt x="11" y="31"/>
                  </a:cubicBezTo>
                  <a:cubicBezTo>
                    <a:pt x="3" y="31"/>
                    <a:pt x="3" y="31"/>
                    <a:pt x="3" y="31"/>
                  </a:cubicBezTo>
                  <a:cubicBezTo>
                    <a:pt x="1" y="37"/>
                    <a:pt x="1" y="37"/>
                    <a:pt x="1" y="37"/>
                  </a:cubicBezTo>
                  <a:cubicBezTo>
                    <a:pt x="0" y="43"/>
                    <a:pt x="0" y="43"/>
                    <a:pt x="0" y="43"/>
                  </a:cubicBezTo>
                  <a:cubicBezTo>
                    <a:pt x="7" y="48"/>
                    <a:pt x="7" y="48"/>
                    <a:pt x="7" y="48"/>
                  </a:cubicBezTo>
                  <a:cubicBezTo>
                    <a:pt x="7" y="49"/>
                    <a:pt x="7" y="51"/>
                    <a:pt x="7" y="52"/>
                  </a:cubicBezTo>
                  <a:cubicBezTo>
                    <a:pt x="0" y="57"/>
                    <a:pt x="0" y="57"/>
                    <a:pt x="0" y="57"/>
                  </a:cubicBezTo>
                  <a:cubicBezTo>
                    <a:pt x="3" y="68"/>
                    <a:pt x="3" y="68"/>
                    <a:pt x="3" y="68"/>
                  </a:cubicBezTo>
                  <a:cubicBezTo>
                    <a:pt x="12" y="69"/>
                    <a:pt x="12" y="69"/>
                    <a:pt x="12" y="69"/>
                  </a:cubicBezTo>
                  <a:cubicBezTo>
                    <a:pt x="13" y="70"/>
                    <a:pt x="13" y="71"/>
                    <a:pt x="14" y="73"/>
                  </a:cubicBezTo>
                  <a:cubicBezTo>
                    <a:pt x="10" y="81"/>
                    <a:pt x="10" y="81"/>
                    <a:pt x="10" y="81"/>
                  </a:cubicBezTo>
                  <a:cubicBezTo>
                    <a:pt x="19" y="89"/>
                    <a:pt x="19" y="89"/>
                    <a:pt x="19" y="89"/>
                  </a:cubicBezTo>
                  <a:cubicBezTo>
                    <a:pt x="27" y="85"/>
                    <a:pt x="27" y="85"/>
                    <a:pt x="27" y="85"/>
                  </a:cubicBezTo>
                  <a:cubicBezTo>
                    <a:pt x="28" y="86"/>
                    <a:pt x="29" y="87"/>
                    <a:pt x="31" y="87"/>
                  </a:cubicBezTo>
                  <a:cubicBezTo>
                    <a:pt x="31" y="96"/>
                    <a:pt x="31" y="96"/>
                    <a:pt x="31" y="96"/>
                  </a:cubicBezTo>
                  <a:cubicBezTo>
                    <a:pt x="37" y="97"/>
                    <a:pt x="37" y="97"/>
                    <a:pt x="37" y="97"/>
                  </a:cubicBezTo>
                  <a:cubicBezTo>
                    <a:pt x="43" y="99"/>
                    <a:pt x="43" y="99"/>
                    <a:pt x="43" y="99"/>
                  </a:cubicBezTo>
                  <a:cubicBezTo>
                    <a:pt x="47" y="92"/>
                    <a:pt x="47" y="92"/>
                    <a:pt x="47" y="92"/>
                  </a:cubicBezTo>
                  <a:cubicBezTo>
                    <a:pt x="49" y="92"/>
                    <a:pt x="50" y="92"/>
                    <a:pt x="52" y="91"/>
                  </a:cubicBezTo>
                  <a:cubicBezTo>
                    <a:pt x="57" y="99"/>
                    <a:pt x="57" y="99"/>
                    <a:pt x="57" y="99"/>
                  </a:cubicBezTo>
                  <a:cubicBezTo>
                    <a:pt x="68" y="96"/>
                    <a:pt x="68" y="96"/>
                    <a:pt x="68" y="96"/>
                  </a:cubicBezTo>
                  <a:cubicBezTo>
                    <a:pt x="69" y="87"/>
                    <a:pt x="69" y="87"/>
                    <a:pt x="69" y="87"/>
                  </a:cubicBezTo>
                  <a:cubicBezTo>
                    <a:pt x="70" y="86"/>
                    <a:pt x="71" y="85"/>
                    <a:pt x="73" y="85"/>
                  </a:cubicBezTo>
                  <a:cubicBezTo>
                    <a:pt x="81" y="88"/>
                    <a:pt x="81" y="88"/>
                    <a:pt x="81" y="88"/>
                  </a:cubicBezTo>
                  <a:cubicBezTo>
                    <a:pt x="89" y="80"/>
                    <a:pt x="89" y="80"/>
                    <a:pt x="89" y="80"/>
                  </a:cubicBezTo>
                  <a:cubicBezTo>
                    <a:pt x="85" y="72"/>
                    <a:pt x="85" y="72"/>
                    <a:pt x="85" y="72"/>
                  </a:cubicBezTo>
                  <a:cubicBezTo>
                    <a:pt x="86" y="71"/>
                    <a:pt x="86" y="70"/>
                    <a:pt x="87" y="68"/>
                  </a:cubicBezTo>
                  <a:cubicBezTo>
                    <a:pt x="96" y="68"/>
                    <a:pt x="96" y="68"/>
                    <a:pt x="96" y="68"/>
                  </a:cubicBezTo>
                  <a:cubicBezTo>
                    <a:pt x="97" y="62"/>
                    <a:pt x="97" y="62"/>
                    <a:pt x="97" y="62"/>
                  </a:cubicBezTo>
                  <a:cubicBezTo>
                    <a:pt x="99" y="56"/>
                    <a:pt x="99" y="56"/>
                    <a:pt x="99" y="56"/>
                  </a:cubicBezTo>
                  <a:lnTo>
                    <a:pt x="91" y="51"/>
                  </a:lnTo>
                  <a:close/>
                  <a:moveTo>
                    <a:pt x="41" y="82"/>
                  </a:moveTo>
                  <a:cubicBezTo>
                    <a:pt x="23" y="78"/>
                    <a:pt x="12" y="59"/>
                    <a:pt x="16" y="41"/>
                  </a:cubicBezTo>
                  <a:cubicBezTo>
                    <a:pt x="21" y="23"/>
                    <a:pt x="40" y="12"/>
                    <a:pt x="58" y="17"/>
                  </a:cubicBezTo>
                  <a:cubicBezTo>
                    <a:pt x="76" y="21"/>
                    <a:pt x="87" y="40"/>
                    <a:pt x="82" y="58"/>
                  </a:cubicBezTo>
                  <a:cubicBezTo>
                    <a:pt x="77" y="76"/>
                    <a:pt x="59" y="87"/>
                    <a:pt x="41" y="82"/>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7" name="Freeform 13"/>
            <p:cNvSpPr>
              <a:spLocks noEditPoints="1"/>
            </p:cNvSpPr>
            <p:nvPr/>
          </p:nvSpPr>
          <p:spPr bwMode="auto">
            <a:xfrm>
              <a:off x="1824567" y="4814359"/>
              <a:ext cx="1123951" cy="1123951"/>
            </a:xfrm>
            <a:custGeom>
              <a:avLst/>
              <a:gdLst>
                <a:gd name="T0" fmla="*/ 248 w 273"/>
                <a:gd name="T1" fmla="*/ 168 h 273"/>
                <a:gd name="T2" fmla="*/ 250 w 273"/>
                <a:gd name="T3" fmla="*/ 156 h 273"/>
                <a:gd name="T4" fmla="*/ 273 w 273"/>
                <a:gd name="T5" fmla="*/ 147 h 273"/>
                <a:gd name="T6" fmla="*/ 272 w 273"/>
                <a:gd name="T7" fmla="*/ 115 h 273"/>
                <a:gd name="T8" fmla="*/ 248 w 273"/>
                <a:gd name="T9" fmla="*/ 108 h 273"/>
                <a:gd name="T10" fmla="*/ 245 w 273"/>
                <a:gd name="T11" fmla="*/ 96 h 273"/>
                <a:gd name="T12" fmla="*/ 260 w 273"/>
                <a:gd name="T13" fmla="*/ 78 h 273"/>
                <a:gd name="T14" fmla="*/ 243 w 273"/>
                <a:gd name="T15" fmla="*/ 50 h 273"/>
                <a:gd name="T16" fmla="*/ 219 w 273"/>
                <a:gd name="T17" fmla="*/ 56 h 273"/>
                <a:gd name="T18" fmla="*/ 210 w 273"/>
                <a:gd name="T19" fmla="*/ 47 h 273"/>
                <a:gd name="T20" fmla="*/ 214 w 273"/>
                <a:gd name="T21" fmla="*/ 24 h 273"/>
                <a:gd name="T22" fmla="*/ 200 w 273"/>
                <a:gd name="T23" fmla="*/ 16 h 273"/>
                <a:gd name="T24" fmla="*/ 185 w 273"/>
                <a:gd name="T25" fmla="*/ 9 h 273"/>
                <a:gd name="T26" fmla="*/ 168 w 273"/>
                <a:gd name="T27" fmla="*/ 25 h 273"/>
                <a:gd name="T28" fmla="*/ 156 w 273"/>
                <a:gd name="T29" fmla="*/ 23 h 273"/>
                <a:gd name="T30" fmla="*/ 147 w 273"/>
                <a:gd name="T31" fmla="*/ 0 h 273"/>
                <a:gd name="T32" fmla="*/ 115 w 273"/>
                <a:gd name="T33" fmla="*/ 1 h 273"/>
                <a:gd name="T34" fmla="*/ 108 w 273"/>
                <a:gd name="T35" fmla="*/ 24 h 273"/>
                <a:gd name="T36" fmla="*/ 96 w 273"/>
                <a:gd name="T37" fmla="*/ 28 h 273"/>
                <a:gd name="T38" fmla="*/ 77 w 273"/>
                <a:gd name="T39" fmla="*/ 13 h 273"/>
                <a:gd name="T40" fmla="*/ 50 w 273"/>
                <a:gd name="T41" fmla="*/ 30 h 273"/>
                <a:gd name="T42" fmla="*/ 56 w 273"/>
                <a:gd name="T43" fmla="*/ 54 h 273"/>
                <a:gd name="T44" fmla="*/ 47 w 273"/>
                <a:gd name="T45" fmla="*/ 63 h 273"/>
                <a:gd name="T46" fmla="*/ 23 w 273"/>
                <a:gd name="T47" fmla="*/ 59 h 273"/>
                <a:gd name="T48" fmla="*/ 16 w 273"/>
                <a:gd name="T49" fmla="*/ 73 h 273"/>
                <a:gd name="T50" fmla="*/ 8 w 273"/>
                <a:gd name="T51" fmla="*/ 88 h 273"/>
                <a:gd name="T52" fmla="*/ 25 w 273"/>
                <a:gd name="T53" fmla="*/ 105 h 273"/>
                <a:gd name="T54" fmla="*/ 22 w 273"/>
                <a:gd name="T55" fmla="*/ 117 h 273"/>
                <a:gd name="T56" fmla="*/ 0 w 273"/>
                <a:gd name="T57" fmla="*/ 126 h 273"/>
                <a:gd name="T58" fmla="*/ 1 w 273"/>
                <a:gd name="T59" fmla="*/ 158 h 273"/>
                <a:gd name="T60" fmla="*/ 24 w 273"/>
                <a:gd name="T61" fmla="*/ 165 h 273"/>
                <a:gd name="T62" fmla="*/ 28 w 273"/>
                <a:gd name="T63" fmla="*/ 177 h 273"/>
                <a:gd name="T64" fmla="*/ 13 w 273"/>
                <a:gd name="T65" fmla="*/ 196 h 273"/>
                <a:gd name="T66" fmla="*/ 30 w 273"/>
                <a:gd name="T67" fmla="*/ 223 h 273"/>
                <a:gd name="T68" fmla="*/ 53 w 273"/>
                <a:gd name="T69" fmla="*/ 217 h 273"/>
                <a:gd name="T70" fmla="*/ 63 w 273"/>
                <a:gd name="T71" fmla="*/ 226 h 273"/>
                <a:gd name="T72" fmla="*/ 59 w 273"/>
                <a:gd name="T73" fmla="*/ 250 h 273"/>
                <a:gd name="T74" fmla="*/ 73 w 273"/>
                <a:gd name="T75" fmla="*/ 257 h 273"/>
                <a:gd name="T76" fmla="*/ 87 w 273"/>
                <a:gd name="T77" fmla="*/ 265 h 273"/>
                <a:gd name="T78" fmla="*/ 105 w 273"/>
                <a:gd name="T79" fmla="*/ 248 h 273"/>
                <a:gd name="T80" fmla="*/ 117 w 273"/>
                <a:gd name="T81" fmla="*/ 251 h 273"/>
                <a:gd name="T82" fmla="*/ 125 w 273"/>
                <a:gd name="T83" fmla="*/ 273 h 273"/>
                <a:gd name="T84" fmla="*/ 158 w 273"/>
                <a:gd name="T85" fmla="*/ 272 h 273"/>
                <a:gd name="T86" fmla="*/ 165 w 273"/>
                <a:gd name="T87" fmla="*/ 249 h 273"/>
                <a:gd name="T88" fmla="*/ 177 w 273"/>
                <a:gd name="T89" fmla="*/ 245 h 273"/>
                <a:gd name="T90" fmla="*/ 195 w 273"/>
                <a:gd name="T91" fmla="*/ 260 h 273"/>
                <a:gd name="T92" fmla="*/ 223 w 273"/>
                <a:gd name="T93" fmla="*/ 243 h 273"/>
                <a:gd name="T94" fmla="*/ 217 w 273"/>
                <a:gd name="T95" fmla="*/ 220 h 273"/>
                <a:gd name="T96" fmla="*/ 225 w 273"/>
                <a:gd name="T97" fmla="*/ 210 h 273"/>
                <a:gd name="T98" fmla="*/ 249 w 273"/>
                <a:gd name="T99" fmla="*/ 214 h 273"/>
                <a:gd name="T100" fmla="*/ 257 w 273"/>
                <a:gd name="T101" fmla="*/ 200 h 273"/>
                <a:gd name="T102" fmla="*/ 264 w 273"/>
                <a:gd name="T103" fmla="*/ 186 h 273"/>
                <a:gd name="T104" fmla="*/ 248 w 273"/>
                <a:gd name="T105" fmla="*/ 168 h 273"/>
                <a:gd name="T106" fmla="*/ 93 w 273"/>
                <a:gd name="T107" fmla="*/ 219 h 273"/>
                <a:gd name="T108" fmla="*/ 54 w 273"/>
                <a:gd name="T109" fmla="*/ 93 h 273"/>
                <a:gd name="T110" fmla="*/ 180 w 273"/>
                <a:gd name="T111" fmla="*/ 54 h 273"/>
                <a:gd name="T112" fmla="*/ 219 w 273"/>
                <a:gd name="T113" fmla="*/ 180 h 273"/>
                <a:gd name="T114" fmla="*/ 93 w 273"/>
                <a:gd name="T115" fmla="*/ 21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3" h="273">
                  <a:moveTo>
                    <a:pt x="248" y="168"/>
                  </a:moveTo>
                  <a:cubicBezTo>
                    <a:pt x="249" y="164"/>
                    <a:pt x="250" y="160"/>
                    <a:pt x="250" y="156"/>
                  </a:cubicBezTo>
                  <a:cubicBezTo>
                    <a:pt x="273" y="147"/>
                    <a:pt x="273" y="147"/>
                    <a:pt x="273" y="147"/>
                  </a:cubicBezTo>
                  <a:cubicBezTo>
                    <a:pt x="272" y="115"/>
                    <a:pt x="272" y="115"/>
                    <a:pt x="272" y="115"/>
                  </a:cubicBezTo>
                  <a:cubicBezTo>
                    <a:pt x="248" y="108"/>
                    <a:pt x="248" y="108"/>
                    <a:pt x="248" y="108"/>
                  </a:cubicBezTo>
                  <a:cubicBezTo>
                    <a:pt x="247" y="104"/>
                    <a:pt x="246" y="100"/>
                    <a:pt x="245" y="96"/>
                  </a:cubicBezTo>
                  <a:cubicBezTo>
                    <a:pt x="260" y="78"/>
                    <a:pt x="260" y="78"/>
                    <a:pt x="260" y="78"/>
                  </a:cubicBezTo>
                  <a:cubicBezTo>
                    <a:pt x="243" y="50"/>
                    <a:pt x="243" y="50"/>
                    <a:pt x="243" y="50"/>
                  </a:cubicBezTo>
                  <a:cubicBezTo>
                    <a:pt x="219" y="56"/>
                    <a:pt x="219" y="56"/>
                    <a:pt x="219" y="56"/>
                  </a:cubicBezTo>
                  <a:cubicBezTo>
                    <a:pt x="216" y="53"/>
                    <a:pt x="213" y="50"/>
                    <a:pt x="210" y="47"/>
                  </a:cubicBezTo>
                  <a:cubicBezTo>
                    <a:pt x="214" y="24"/>
                    <a:pt x="214" y="24"/>
                    <a:pt x="214" y="24"/>
                  </a:cubicBezTo>
                  <a:cubicBezTo>
                    <a:pt x="200" y="16"/>
                    <a:pt x="200" y="16"/>
                    <a:pt x="200" y="16"/>
                  </a:cubicBezTo>
                  <a:cubicBezTo>
                    <a:pt x="185" y="9"/>
                    <a:pt x="185" y="9"/>
                    <a:pt x="185" y="9"/>
                  </a:cubicBezTo>
                  <a:cubicBezTo>
                    <a:pt x="168" y="25"/>
                    <a:pt x="168" y="25"/>
                    <a:pt x="168" y="25"/>
                  </a:cubicBezTo>
                  <a:cubicBezTo>
                    <a:pt x="164" y="24"/>
                    <a:pt x="160" y="23"/>
                    <a:pt x="156" y="23"/>
                  </a:cubicBezTo>
                  <a:cubicBezTo>
                    <a:pt x="147" y="0"/>
                    <a:pt x="147" y="0"/>
                    <a:pt x="147" y="0"/>
                  </a:cubicBezTo>
                  <a:cubicBezTo>
                    <a:pt x="115" y="1"/>
                    <a:pt x="115" y="1"/>
                    <a:pt x="115" y="1"/>
                  </a:cubicBezTo>
                  <a:cubicBezTo>
                    <a:pt x="108" y="24"/>
                    <a:pt x="108" y="24"/>
                    <a:pt x="108" y="24"/>
                  </a:cubicBezTo>
                  <a:cubicBezTo>
                    <a:pt x="104" y="25"/>
                    <a:pt x="100" y="27"/>
                    <a:pt x="96" y="28"/>
                  </a:cubicBezTo>
                  <a:cubicBezTo>
                    <a:pt x="77" y="13"/>
                    <a:pt x="77" y="13"/>
                    <a:pt x="77" y="13"/>
                  </a:cubicBezTo>
                  <a:cubicBezTo>
                    <a:pt x="50" y="30"/>
                    <a:pt x="50" y="30"/>
                    <a:pt x="50" y="30"/>
                  </a:cubicBezTo>
                  <a:cubicBezTo>
                    <a:pt x="56" y="54"/>
                    <a:pt x="56" y="54"/>
                    <a:pt x="56" y="54"/>
                  </a:cubicBezTo>
                  <a:cubicBezTo>
                    <a:pt x="53" y="57"/>
                    <a:pt x="50" y="60"/>
                    <a:pt x="47" y="63"/>
                  </a:cubicBezTo>
                  <a:cubicBezTo>
                    <a:pt x="23" y="59"/>
                    <a:pt x="23" y="59"/>
                    <a:pt x="23" y="59"/>
                  </a:cubicBezTo>
                  <a:cubicBezTo>
                    <a:pt x="16" y="73"/>
                    <a:pt x="16" y="73"/>
                    <a:pt x="16" y="73"/>
                  </a:cubicBezTo>
                  <a:cubicBezTo>
                    <a:pt x="8" y="88"/>
                    <a:pt x="8" y="88"/>
                    <a:pt x="8" y="88"/>
                  </a:cubicBezTo>
                  <a:cubicBezTo>
                    <a:pt x="25" y="105"/>
                    <a:pt x="25" y="105"/>
                    <a:pt x="25" y="105"/>
                  </a:cubicBezTo>
                  <a:cubicBezTo>
                    <a:pt x="24" y="109"/>
                    <a:pt x="23" y="113"/>
                    <a:pt x="22" y="117"/>
                  </a:cubicBezTo>
                  <a:cubicBezTo>
                    <a:pt x="0" y="126"/>
                    <a:pt x="0" y="126"/>
                    <a:pt x="0" y="126"/>
                  </a:cubicBezTo>
                  <a:cubicBezTo>
                    <a:pt x="1" y="158"/>
                    <a:pt x="1" y="158"/>
                    <a:pt x="1" y="158"/>
                  </a:cubicBezTo>
                  <a:cubicBezTo>
                    <a:pt x="24" y="165"/>
                    <a:pt x="24" y="165"/>
                    <a:pt x="24" y="165"/>
                  </a:cubicBezTo>
                  <a:cubicBezTo>
                    <a:pt x="25" y="169"/>
                    <a:pt x="26" y="173"/>
                    <a:pt x="28" y="177"/>
                  </a:cubicBezTo>
                  <a:cubicBezTo>
                    <a:pt x="13" y="196"/>
                    <a:pt x="13" y="196"/>
                    <a:pt x="13" y="196"/>
                  </a:cubicBezTo>
                  <a:cubicBezTo>
                    <a:pt x="30" y="223"/>
                    <a:pt x="30" y="223"/>
                    <a:pt x="30" y="223"/>
                  </a:cubicBezTo>
                  <a:cubicBezTo>
                    <a:pt x="53" y="217"/>
                    <a:pt x="53" y="217"/>
                    <a:pt x="53" y="217"/>
                  </a:cubicBezTo>
                  <a:cubicBezTo>
                    <a:pt x="56" y="220"/>
                    <a:pt x="59" y="223"/>
                    <a:pt x="63" y="226"/>
                  </a:cubicBezTo>
                  <a:cubicBezTo>
                    <a:pt x="59" y="250"/>
                    <a:pt x="59" y="250"/>
                    <a:pt x="59" y="250"/>
                  </a:cubicBezTo>
                  <a:cubicBezTo>
                    <a:pt x="73" y="257"/>
                    <a:pt x="73" y="257"/>
                    <a:pt x="73" y="257"/>
                  </a:cubicBezTo>
                  <a:cubicBezTo>
                    <a:pt x="87" y="265"/>
                    <a:pt x="87" y="265"/>
                    <a:pt x="87" y="265"/>
                  </a:cubicBezTo>
                  <a:cubicBezTo>
                    <a:pt x="105" y="248"/>
                    <a:pt x="105" y="248"/>
                    <a:pt x="105" y="248"/>
                  </a:cubicBezTo>
                  <a:cubicBezTo>
                    <a:pt x="109" y="249"/>
                    <a:pt x="113" y="250"/>
                    <a:pt x="117" y="251"/>
                  </a:cubicBezTo>
                  <a:cubicBezTo>
                    <a:pt x="125" y="273"/>
                    <a:pt x="125" y="273"/>
                    <a:pt x="125" y="273"/>
                  </a:cubicBezTo>
                  <a:cubicBezTo>
                    <a:pt x="158" y="272"/>
                    <a:pt x="158" y="272"/>
                    <a:pt x="158" y="272"/>
                  </a:cubicBezTo>
                  <a:cubicBezTo>
                    <a:pt x="165" y="249"/>
                    <a:pt x="165" y="249"/>
                    <a:pt x="165" y="249"/>
                  </a:cubicBezTo>
                  <a:cubicBezTo>
                    <a:pt x="169" y="248"/>
                    <a:pt x="173" y="246"/>
                    <a:pt x="177" y="245"/>
                  </a:cubicBezTo>
                  <a:cubicBezTo>
                    <a:pt x="195" y="260"/>
                    <a:pt x="195" y="260"/>
                    <a:pt x="195" y="260"/>
                  </a:cubicBezTo>
                  <a:cubicBezTo>
                    <a:pt x="223" y="243"/>
                    <a:pt x="223" y="243"/>
                    <a:pt x="223" y="243"/>
                  </a:cubicBezTo>
                  <a:cubicBezTo>
                    <a:pt x="217" y="220"/>
                    <a:pt x="217" y="220"/>
                    <a:pt x="217" y="220"/>
                  </a:cubicBezTo>
                  <a:cubicBezTo>
                    <a:pt x="220" y="217"/>
                    <a:pt x="223" y="214"/>
                    <a:pt x="225" y="210"/>
                  </a:cubicBezTo>
                  <a:cubicBezTo>
                    <a:pt x="249" y="214"/>
                    <a:pt x="249" y="214"/>
                    <a:pt x="249" y="214"/>
                  </a:cubicBezTo>
                  <a:cubicBezTo>
                    <a:pt x="257" y="200"/>
                    <a:pt x="257" y="200"/>
                    <a:pt x="257" y="200"/>
                  </a:cubicBezTo>
                  <a:cubicBezTo>
                    <a:pt x="264" y="186"/>
                    <a:pt x="264" y="186"/>
                    <a:pt x="264" y="186"/>
                  </a:cubicBezTo>
                  <a:lnTo>
                    <a:pt x="248" y="168"/>
                  </a:lnTo>
                  <a:close/>
                  <a:moveTo>
                    <a:pt x="93" y="219"/>
                  </a:moveTo>
                  <a:cubicBezTo>
                    <a:pt x="47" y="195"/>
                    <a:pt x="30" y="139"/>
                    <a:pt x="54" y="93"/>
                  </a:cubicBezTo>
                  <a:cubicBezTo>
                    <a:pt x="78" y="48"/>
                    <a:pt x="134" y="30"/>
                    <a:pt x="180" y="54"/>
                  </a:cubicBezTo>
                  <a:cubicBezTo>
                    <a:pt x="225" y="78"/>
                    <a:pt x="243" y="134"/>
                    <a:pt x="219" y="180"/>
                  </a:cubicBezTo>
                  <a:cubicBezTo>
                    <a:pt x="195" y="225"/>
                    <a:pt x="138" y="243"/>
                    <a:pt x="93" y="219"/>
                  </a:cubicBezTo>
                  <a:close/>
                </a:path>
              </a:pathLst>
            </a:custGeom>
            <a:solidFill>
              <a:schemeClr val="accent1"/>
            </a:solidFill>
            <a:ln>
              <a:noFill/>
            </a:ln>
          </p:spPr>
          <p:txBody>
            <a:bodyPr/>
            <a:lstStyle/>
            <a:p>
              <a:endParaRPr lang="zh-CN" altLang="en-US" sz="2400">
                <a:cs typeface="+mn-ea"/>
                <a:sym typeface="+mn-lt"/>
              </a:endParaRPr>
            </a:p>
          </p:txBody>
        </p:sp>
        <p:sp>
          <p:nvSpPr>
            <p:cNvPr id="18" name="Rectangle 14"/>
            <p:cNvSpPr>
              <a:spLocks noChangeArrowheads="1"/>
            </p:cNvSpPr>
            <p:nvPr/>
          </p:nvSpPr>
          <p:spPr bwMode="auto">
            <a:xfrm>
              <a:off x="3380902" y="4087777"/>
              <a:ext cx="884767" cy="81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2800" dirty="0" smtClean="0">
                  <a:solidFill>
                    <a:srgbClr val="4D4D4D"/>
                  </a:solidFill>
                  <a:cs typeface="+mn-ea"/>
                  <a:sym typeface="+mn-lt"/>
                </a:rPr>
                <a:t>外骨骼装置</a:t>
              </a:r>
              <a:endParaRPr lang="zh-CN" altLang="zh-CN" sz="2800" dirty="0">
                <a:solidFill>
                  <a:srgbClr val="4D4D4D"/>
                </a:solidFill>
                <a:cs typeface="+mn-ea"/>
                <a:sym typeface="+mn-lt"/>
              </a:endParaRPr>
            </a:p>
          </p:txBody>
        </p:sp>
        <p:sp>
          <p:nvSpPr>
            <p:cNvPr id="19" name="Rectangle 15"/>
            <p:cNvSpPr>
              <a:spLocks noChangeArrowheads="1"/>
            </p:cNvSpPr>
            <p:nvPr/>
          </p:nvSpPr>
          <p:spPr bwMode="auto">
            <a:xfrm>
              <a:off x="1550666" y="2999392"/>
              <a:ext cx="884767" cy="85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smtClean="0">
                  <a:solidFill>
                    <a:srgbClr val="4D4D4D"/>
                  </a:solidFill>
                  <a:cs typeface="+mn-ea"/>
                  <a:sym typeface="+mn-lt"/>
                </a:rPr>
                <a:t>AI</a:t>
              </a:r>
              <a:r>
                <a:rPr lang="zh-CN" altLang="en-US" sz="2800" dirty="0" smtClean="0">
                  <a:solidFill>
                    <a:srgbClr val="4D4D4D"/>
                  </a:solidFill>
                  <a:cs typeface="+mn-ea"/>
                  <a:sym typeface="+mn-lt"/>
                </a:rPr>
                <a:t>人工智能</a:t>
              </a:r>
              <a:endParaRPr lang="zh-CN" altLang="zh-CN" sz="2800" dirty="0">
                <a:solidFill>
                  <a:srgbClr val="4D4D4D"/>
                </a:solidFill>
                <a:cs typeface="+mn-ea"/>
                <a:sym typeface="+mn-lt"/>
              </a:endParaRPr>
            </a:p>
          </p:txBody>
        </p:sp>
        <p:sp>
          <p:nvSpPr>
            <p:cNvPr id="20" name="Rectangle 16"/>
            <p:cNvSpPr>
              <a:spLocks noChangeArrowheads="1"/>
            </p:cNvSpPr>
            <p:nvPr/>
          </p:nvSpPr>
          <p:spPr bwMode="auto">
            <a:xfrm>
              <a:off x="3149646" y="2101140"/>
              <a:ext cx="698598" cy="72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2400" dirty="0" smtClean="0">
                  <a:solidFill>
                    <a:srgbClr val="4D4D4D"/>
                  </a:solidFill>
                  <a:cs typeface="+mn-ea"/>
                  <a:sym typeface="+mn-lt"/>
                </a:rPr>
                <a:t>共享经济</a:t>
              </a:r>
              <a:endParaRPr lang="zh-CN" altLang="en-US" sz="2400" dirty="0">
                <a:solidFill>
                  <a:srgbClr val="4D4D4D"/>
                </a:solidFill>
                <a:cs typeface="+mn-ea"/>
                <a:sym typeface="+mn-lt"/>
              </a:endParaRPr>
            </a:p>
          </p:txBody>
        </p:sp>
        <p:sp>
          <p:nvSpPr>
            <p:cNvPr id="21" name="Rectangle 17"/>
            <p:cNvSpPr>
              <a:spLocks noChangeArrowheads="1"/>
            </p:cNvSpPr>
            <p:nvPr/>
          </p:nvSpPr>
          <p:spPr bwMode="auto">
            <a:xfrm>
              <a:off x="983192" y="4741399"/>
              <a:ext cx="884767" cy="28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1865" dirty="0">
                  <a:solidFill>
                    <a:srgbClr val="4D4D4D"/>
                  </a:solidFill>
                  <a:cs typeface="+mn-ea"/>
                  <a:sym typeface="+mn-lt"/>
                </a:rPr>
                <a:t>AR</a:t>
              </a:r>
            </a:p>
          </p:txBody>
        </p:sp>
      </p:grpSp>
      <p:grpSp>
        <p:nvGrpSpPr>
          <p:cNvPr id="22" name="组合 21"/>
          <p:cNvGrpSpPr/>
          <p:nvPr/>
        </p:nvGrpSpPr>
        <p:grpSpPr>
          <a:xfrm>
            <a:off x="6787377" y="1075438"/>
            <a:ext cx="4151842" cy="1998658"/>
            <a:chOff x="6754283" y="1937149"/>
            <a:chExt cx="4151842" cy="1998658"/>
          </a:xfrm>
        </p:grpSpPr>
        <p:sp>
          <p:nvSpPr>
            <p:cNvPr id="23" name="Oval 15"/>
            <p:cNvSpPr>
              <a:spLocks noChangeArrowheads="1"/>
            </p:cNvSpPr>
            <p:nvPr/>
          </p:nvSpPr>
          <p:spPr bwMode="auto">
            <a:xfrm>
              <a:off x="6754283" y="1937149"/>
              <a:ext cx="728133" cy="723900"/>
            </a:xfrm>
            <a:prstGeom prst="ellipse">
              <a:avLst/>
            </a:prstGeom>
            <a:solidFill>
              <a:schemeClr val="accent1"/>
            </a:solidFill>
            <a:ln>
              <a:noFill/>
            </a:ln>
          </p:spPr>
          <p:txBody>
            <a:bodyPr/>
            <a:lstStyle/>
            <a:p>
              <a:pPr algn="ctr"/>
              <a:r>
                <a:rPr lang="zh-CN" altLang="zh-CN" sz="2400" b="1" dirty="0">
                  <a:solidFill>
                    <a:schemeClr val="bg1"/>
                  </a:solidFill>
                  <a:cs typeface="+mn-ea"/>
                  <a:sym typeface="+mn-lt"/>
                </a:rPr>
                <a:t>1</a:t>
              </a:r>
            </a:p>
          </p:txBody>
        </p:sp>
        <p:sp>
          <p:nvSpPr>
            <p:cNvPr id="24" name="TextBox 19"/>
            <p:cNvSpPr txBox="1"/>
            <p:nvPr/>
          </p:nvSpPr>
          <p:spPr>
            <a:xfrm>
              <a:off x="7723299" y="2458479"/>
              <a:ext cx="3182826" cy="1477328"/>
            </a:xfrm>
            <a:prstGeom prst="rect">
              <a:avLst/>
            </a:prstGeom>
            <a:noFill/>
          </p:spPr>
          <p:txBody>
            <a:bodyPr wrap="square" rtlCol="0">
              <a:spAutoFit/>
            </a:bodyPr>
            <a:lstStyle/>
            <a:p>
              <a:pPr indent="-1007745">
                <a:lnSpc>
                  <a:spcPct val="150000"/>
                </a:lnSpc>
              </a:pPr>
              <a:r>
                <a:rPr lang="zh-CN" altLang="en-US" sz="2000" dirty="0" smtClean="0">
                  <a:solidFill>
                    <a:schemeClr val="tx1">
                      <a:lumMod val="75000"/>
                      <a:lumOff val="25000"/>
                    </a:schemeClr>
                  </a:solidFill>
                  <a:cs typeface="+mn-ea"/>
                  <a:sym typeface="+mn-lt"/>
                </a:rPr>
                <a:t>外因</a:t>
              </a:r>
              <a:endParaRPr lang="en-US" altLang="zh-CN" sz="2000" dirty="0" smtClean="0">
                <a:solidFill>
                  <a:schemeClr val="tx1">
                    <a:lumMod val="75000"/>
                    <a:lumOff val="25000"/>
                  </a:schemeClr>
                </a:solidFill>
                <a:cs typeface="+mn-ea"/>
                <a:sym typeface="+mn-lt"/>
              </a:endParaRPr>
            </a:p>
            <a:p>
              <a:pPr indent="-1007745">
                <a:lnSpc>
                  <a:spcPct val="150000"/>
                </a:lnSpc>
              </a:pPr>
              <a:r>
                <a:rPr lang="zh-CN" altLang="en-US" sz="2000" dirty="0" smtClean="0">
                  <a:solidFill>
                    <a:schemeClr val="tx1">
                      <a:lumMod val="75000"/>
                      <a:lumOff val="25000"/>
                    </a:schemeClr>
                  </a:solidFill>
                  <a:cs typeface="+mn-ea"/>
                  <a:sym typeface="+mn-lt"/>
                </a:rPr>
                <a:t>内因</a:t>
              </a:r>
              <a:endParaRPr lang="en-US" altLang="zh-CN" sz="2000" dirty="0" smtClean="0">
                <a:solidFill>
                  <a:schemeClr val="tx1">
                    <a:lumMod val="75000"/>
                    <a:lumOff val="25000"/>
                  </a:schemeClr>
                </a:solidFill>
                <a:cs typeface="+mn-ea"/>
                <a:sym typeface="+mn-lt"/>
              </a:endParaRPr>
            </a:p>
            <a:p>
              <a:pPr indent="-1007745">
                <a:lnSpc>
                  <a:spcPct val="150000"/>
                </a:lnSpc>
              </a:pPr>
              <a:r>
                <a:rPr lang="zh-CN" altLang="en-US" sz="2000" dirty="0" smtClean="0">
                  <a:solidFill>
                    <a:schemeClr val="tx1">
                      <a:lumMod val="75000"/>
                      <a:lumOff val="25000"/>
                    </a:schemeClr>
                  </a:solidFill>
                  <a:cs typeface="+mn-ea"/>
                  <a:sym typeface="+mn-lt"/>
                </a:rPr>
                <a:t>产品案例</a:t>
              </a:r>
              <a:endParaRPr lang="en-US" altLang="zh-CN" sz="2000" dirty="0">
                <a:solidFill>
                  <a:schemeClr val="tx1">
                    <a:lumMod val="75000"/>
                    <a:lumOff val="25000"/>
                  </a:schemeClr>
                </a:solidFill>
                <a:cs typeface="+mn-ea"/>
                <a:sym typeface="+mn-lt"/>
              </a:endParaRPr>
            </a:p>
          </p:txBody>
        </p:sp>
        <p:sp>
          <p:nvSpPr>
            <p:cNvPr id="25" name="TextBox 20"/>
            <p:cNvSpPr txBox="1"/>
            <p:nvPr/>
          </p:nvSpPr>
          <p:spPr>
            <a:xfrm>
              <a:off x="7713344" y="1994040"/>
              <a:ext cx="2140349" cy="523220"/>
            </a:xfrm>
            <a:prstGeom prst="rect">
              <a:avLst/>
            </a:prstGeom>
            <a:noFill/>
          </p:spPr>
          <p:txBody>
            <a:bodyPr wrap="square" rtlCol="0">
              <a:spAutoFit/>
            </a:bodyPr>
            <a:lstStyle/>
            <a:p>
              <a:r>
                <a:rPr lang="zh-CN" altLang="en-US" sz="2800" b="1" dirty="0" smtClean="0">
                  <a:solidFill>
                    <a:schemeClr val="tx1">
                      <a:lumMod val="75000"/>
                      <a:lumOff val="25000"/>
                    </a:schemeClr>
                  </a:solidFill>
                  <a:cs typeface="+mn-ea"/>
                  <a:sym typeface="+mn-lt"/>
                </a:rPr>
                <a:t>商业分析</a:t>
              </a:r>
              <a:endParaRPr lang="en-US" altLang="zh-CN" sz="2800" b="1" dirty="0">
                <a:solidFill>
                  <a:schemeClr val="tx1">
                    <a:lumMod val="75000"/>
                    <a:lumOff val="25000"/>
                  </a:schemeClr>
                </a:solidFill>
                <a:cs typeface="+mn-ea"/>
                <a:sym typeface="+mn-lt"/>
              </a:endParaRPr>
            </a:p>
          </p:txBody>
        </p:sp>
      </p:grpSp>
      <p:grpSp>
        <p:nvGrpSpPr>
          <p:cNvPr id="26" name="组合 25"/>
          <p:cNvGrpSpPr/>
          <p:nvPr/>
        </p:nvGrpSpPr>
        <p:grpSpPr>
          <a:xfrm>
            <a:off x="6748144" y="2971045"/>
            <a:ext cx="5004803" cy="1901455"/>
            <a:chOff x="6756399" y="3183865"/>
            <a:chExt cx="5004803" cy="1901455"/>
          </a:xfrm>
        </p:grpSpPr>
        <p:sp>
          <p:nvSpPr>
            <p:cNvPr id="27" name="Oval 16"/>
            <p:cNvSpPr>
              <a:spLocks noChangeArrowheads="1"/>
            </p:cNvSpPr>
            <p:nvPr/>
          </p:nvSpPr>
          <p:spPr bwMode="auto">
            <a:xfrm>
              <a:off x="6756399" y="3183865"/>
              <a:ext cx="728133" cy="723900"/>
            </a:xfrm>
            <a:prstGeom prst="ellipse">
              <a:avLst/>
            </a:prstGeom>
            <a:solidFill>
              <a:schemeClr val="accent1"/>
            </a:solidFill>
            <a:ln>
              <a:noFill/>
            </a:ln>
          </p:spPr>
          <p:txBody>
            <a:bodyPr/>
            <a:lstStyle/>
            <a:p>
              <a:pPr algn="ctr"/>
              <a:r>
                <a:rPr lang="zh-CN" altLang="zh-CN" sz="2400" b="1">
                  <a:solidFill>
                    <a:schemeClr val="bg1"/>
                  </a:solidFill>
                  <a:cs typeface="+mn-ea"/>
                  <a:sym typeface="+mn-lt"/>
                </a:rPr>
                <a:t>2</a:t>
              </a:r>
            </a:p>
          </p:txBody>
        </p:sp>
        <p:sp>
          <p:nvSpPr>
            <p:cNvPr id="28" name="TextBox 19"/>
            <p:cNvSpPr txBox="1"/>
            <p:nvPr/>
          </p:nvSpPr>
          <p:spPr>
            <a:xfrm>
              <a:off x="7741652" y="3662879"/>
              <a:ext cx="3182826" cy="1422441"/>
            </a:xfrm>
            <a:prstGeom prst="rect">
              <a:avLst/>
            </a:prstGeom>
            <a:noFill/>
          </p:spPr>
          <p:txBody>
            <a:bodyPr wrap="square" rtlCol="0">
              <a:spAutoFit/>
            </a:bodyPr>
            <a:lstStyle/>
            <a:p>
              <a:pPr>
                <a:lnSpc>
                  <a:spcPct val="150000"/>
                </a:lnSpc>
              </a:pPr>
              <a:r>
                <a:rPr lang="zh-CN" altLang="en-US" sz="2000" dirty="0" smtClean="0">
                  <a:solidFill>
                    <a:schemeClr val="tx1">
                      <a:lumMod val="75000"/>
                      <a:lumOff val="25000"/>
                    </a:schemeClr>
                  </a:solidFill>
                  <a:cs typeface="+mn-ea"/>
                  <a:sym typeface="+mn-lt"/>
                </a:rPr>
                <a:t>结构板块</a:t>
              </a:r>
              <a:endParaRPr lang="en-US" altLang="zh-CN" sz="2000" dirty="0" smtClean="0">
                <a:solidFill>
                  <a:schemeClr val="tx1">
                    <a:lumMod val="75000"/>
                    <a:lumOff val="25000"/>
                  </a:schemeClr>
                </a:solidFill>
                <a:cs typeface="+mn-ea"/>
                <a:sym typeface="+mn-lt"/>
              </a:endParaRPr>
            </a:p>
            <a:p>
              <a:pPr>
                <a:lnSpc>
                  <a:spcPct val="150000"/>
                </a:lnSpc>
              </a:pPr>
              <a:r>
                <a:rPr lang="zh-CN" altLang="en-US" sz="2000" dirty="0" smtClean="0">
                  <a:solidFill>
                    <a:schemeClr val="tx1">
                      <a:lumMod val="75000"/>
                      <a:lumOff val="25000"/>
                    </a:schemeClr>
                  </a:solidFill>
                  <a:cs typeface="+mn-ea"/>
                  <a:sym typeface="+mn-lt"/>
                </a:rPr>
                <a:t>动力板块</a:t>
              </a:r>
              <a:endParaRPr lang="en-US" altLang="zh-CN" sz="2000" dirty="0" smtClean="0">
                <a:solidFill>
                  <a:schemeClr val="tx1">
                    <a:lumMod val="75000"/>
                    <a:lumOff val="25000"/>
                  </a:schemeClr>
                </a:solidFill>
                <a:cs typeface="+mn-ea"/>
                <a:sym typeface="+mn-lt"/>
              </a:endParaRPr>
            </a:p>
            <a:p>
              <a:pPr>
                <a:lnSpc>
                  <a:spcPct val="150000"/>
                </a:lnSpc>
              </a:pPr>
              <a:r>
                <a:rPr lang="zh-CN" altLang="en-US" sz="2000" dirty="0" smtClean="0">
                  <a:solidFill>
                    <a:schemeClr val="tx1">
                      <a:lumMod val="75000"/>
                      <a:lumOff val="25000"/>
                    </a:schemeClr>
                  </a:solidFill>
                  <a:cs typeface="+mn-ea"/>
                  <a:sym typeface="+mn-lt"/>
                </a:rPr>
                <a:t>控制板块</a:t>
              </a:r>
              <a:endParaRPr lang="zh-CN" altLang="en-US" sz="2000" dirty="0">
                <a:solidFill>
                  <a:schemeClr val="tx1">
                    <a:lumMod val="75000"/>
                    <a:lumOff val="25000"/>
                  </a:schemeClr>
                </a:solidFill>
                <a:cs typeface="+mn-ea"/>
                <a:sym typeface="+mn-lt"/>
              </a:endParaRPr>
            </a:p>
          </p:txBody>
        </p:sp>
        <p:sp>
          <p:nvSpPr>
            <p:cNvPr id="29" name="TextBox 20"/>
            <p:cNvSpPr txBox="1"/>
            <p:nvPr/>
          </p:nvSpPr>
          <p:spPr>
            <a:xfrm>
              <a:off x="7741652" y="3252868"/>
              <a:ext cx="4019550" cy="523220"/>
            </a:xfrm>
            <a:prstGeom prst="rect">
              <a:avLst/>
            </a:prstGeom>
            <a:noFill/>
          </p:spPr>
          <p:txBody>
            <a:bodyPr wrap="square" rtlCol="0">
              <a:spAutoFit/>
            </a:bodyPr>
            <a:lstStyle/>
            <a:p>
              <a:r>
                <a:rPr lang="zh-CN" altLang="en-US" sz="2800" b="1" dirty="0" smtClean="0">
                  <a:solidFill>
                    <a:schemeClr val="tx1">
                      <a:lumMod val="75000"/>
                      <a:lumOff val="25000"/>
                    </a:schemeClr>
                  </a:solidFill>
                  <a:cs typeface="+mn-ea"/>
                  <a:sym typeface="+mn-lt"/>
                </a:rPr>
                <a:t>技术分析</a:t>
              </a:r>
              <a:endParaRPr lang="zh-CN" altLang="en-US" sz="2800" b="1" dirty="0">
                <a:solidFill>
                  <a:schemeClr val="tx1">
                    <a:lumMod val="75000"/>
                    <a:lumOff val="25000"/>
                  </a:schemeClr>
                </a:solidFill>
                <a:cs typeface="+mn-ea"/>
                <a:sym typeface="+mn-lt"/>
              </a:endParaRPr>
            </a:p>
          </p:txBody>
        </p:sp>
      </p:grpSp>
      <p:sp>
        <p:nvSpPr>
          <p:cNvPr id="31" name="Oval 17"/>
          <p:cNvSpPr>
            <a:spLocks noChangeArrowheads="1"/>
          </p:cNvSpPr>
          <p:nvPr/>
        </p:nvSpPr>
        <p:spPr bwMode="auto">
          <a:xfrm>
            <a:off x="6756400" y="4810760"/>
            <a:ext cx="728345" cy="723900"/>
          </a:xfrm>
          <a:prstGeom prst="ellipse">
            <a:avLst/>
          </a:prstGeom>
          <a:solidFill>
            <a:schemeClr val="accent1"/>
          </a:solidFill>
          <a:ln>
            <a:noFill/>
          </a:ln>
        </p:spPr>
        <p:txBody>
          <a:bodyPr/>
          <a:lstStyle/>
          <a:p>
            <a:pPr algn="ctr"/>
            <a:r>
              <a:rPr lang="zh-CN" altLang="zh-CN" sz="2400" b="1">
                <a:solidFill>
                  <a:schemeClr val="bg1"/>
                </a:solidFill>
                <a:cs typeface="+mn-ea"/>
                <a:sym typeface="+mn-lt"/>
              </a:rPr>
              <a:t>3</a:t>
            </a:r>
          </a:p>
        </p:txBody>
      </p:sp>
      <p:sp>
        <p:nvSpPr>
          <p:cNvPr id="33" name="TextBox 20"/>
          <p:cNvSpPr txBox="1"/>
          <p:nvPr/>
        </p:nvSpPr>
        <p:spPr>
          <a:xfrm>
            <a:off x="7725410" y="4896485"/>
            <a:ext cx="3032125" cy="523220"/>
          </a:xfrm>
          <a:prstGeom prst="rect">
            <a:avLst/>
          </a:prstGeom>
          <a:noFill/>
        </p:spPr>
        <p:txBody>
          <a:bodyPr wrap="square" rtlCol="0">
            <a:spAutoFit/>
          </a:bodyPr>
          <a:lstStyle/>
          <a:p>
            <a:r>
              <a:rPr lang="zh-CN" altLang="en-US" sz="2800" b="1" dirty="0" smtClean="0">
                <a:solidFill>
                  <a:schemeClr val="tx1">
                    <a:lumMod val="75000"/>
                    <a:lumOff val="25000"/>
                  </a:schemeClr>
                </a:solidFill>
                <a:cs typeface="+mn-ea"/>
                <a:sym typeface="+mn-lt"/>
              </a:rPr>
              <a:t>未来预期</a:t>
            </a:r>
            <a:endParaRPr lang="zh-CN" altLang="en-US" sz="2800" b="1" dirty="0">
              <a:solidFill>
                <a:schemeClr val="tx1">
                  <a:lumMod val="75000"/>
                  <a:lumOff val="25000"/>
                </a:schemeClr>
              </a:solidFill>
              <a:cs typeface="+mn-ea"/>
              <a:sym typeface="+mn-lt"/>
            </a:endParaRPr>
          </a:p>
        </p:txBody>
      </p:sp>
      <p:sp>
        <p:nvSpPr>
          <p:cNvPr id="34" name="Rectangle 16"/>
          <p:cNvSpPr>
            <a:spLocks noChangeArrowheads="1"/>
          </p:cNvSpPr>
          <p:nvPr/>
        </p:nvSpPr>
        <p:spPr bwMode="auto">
          <a:xfrm>
            <a:off x="2004653" y="5142831"/>
            <a:ext cx="848995" cy="84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2400" dirty="0" smtClean="0">
                <a:solidFill>
                  <a:srgbClr val="4D4D4D"/>
                </a:solidFill>
                <a:cs typeface="+mn-ea"/>
                <a:sym typeface="+mn-lt"/>
              </a:rPr>
              <a:t>大数据</a:t>
            </a:r>
            <a:endParaRPr lang="zh-CN" altLang="en-US" sz="2400" dirty="0">
              <a:solidFill>
                <a:srgbClr val="4D4D4D"/>
              </a:solidFill>
              <a:cs typeface="+mn-ea"/>
              <a:sym typeface="+mn-lt"/>
            </a:endParaRPr>
          </a:p>
        </p:txBody>
      </p:sp>
    </p:spTree>
  </p:cSld>
  <p:clrMapOvr>
    <a:masterClrMapping/>
  </p:clrMapOvr>
  <p:transition spd="slow">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4006225" cy="707886"/>
          </a:xfrm>
          <a:prstGeom prst="rect">
            <a:avLst/>
          </a:prstGeom>
        </p:spPr>
        <p:txBody>
          <a:bodyPr wrap="none">
            <a:spAutoFit/>
          </a:bodyPr>
          <a:lstStyle/>
          <a:p>
            <a:r>
              <a:rPr lang="zh-CN" altLang="en-US" sz="4000" b="1" spc="200" dirty="0" smtClean="0">
                <a:solidFill>
                  <a:schemeClr val="accent1"/>
                </a:solidFill>
              </a:rPr>
              <a:t>商业部分</a:t>
            </a:r>
            <a:r>
              <a:rPr lang="en-US" altLang="zh-CN" sz="2400" b="1" spc="200" dirty="0" smtClean="0">
                <a:solidFill>
                  <a:schemeClr val="accent1"/>
                </a:solidFill>
              </a:rPr>
              <a:t>—</a:t>
            </a:r>
            <a:r>
              <a:rPr lang="zh-CN" altLang="en-US" sz="2400" b="1" spc="200" dirty="0" smtClean="0">
                <a:solidFill>
                  <a:schemeClr val="accent1"/>
                </a:solidFill>
              </a:rPr>
              <a:t>外部因素</a:t>
            </a:r>
            <a:endParaRPr lang="zh-CN" altLang="en-US" sz="24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54"/>
          <p:cNvSpPr txBox="1"/>
          <p:nvPr/>
        </p:nvSpPr>
        <p:spPr>
          <a:xfrm>
            <a:off x="8018256" y="1809875"/>
            <a:ext cx="3363063" cy="384810"/>
          </a:xfrm>
          <a:prstGeom prst="rect">
            <a:avLst/>
          </a:prstGeom>
          <a:noFill/>
        </p:spPr>
        <p:txBody>
          <a:bodyPr wrap="square" rtlCol="0">
            <a:spAutoFit/>
          </a:bodyPr>
          <a:lstStyle/>
          <a:p>
            <a:pPr algn="just">
              <a:lnSpc>
                <a:spcPct val="130000"/>
              </a:lnSpc>
            </a:pPr>
            <a:endParaRPr lang="en-US" altLang="zh-CN" sz="1465"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0495"/>
            <a:ext cx="12192000" cy="58205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4006225" cy="707886"/>
          </a:xfrm>
          <a:prstGeom prst="rect">
            <a:avLst/>
          </a:prstGeom>
        </p:spPr>
        <p:txBody>
          <a:bodyPr wrap="none">
            <a:spAutoFit/>
          </a:bodyPr>
          <a:lstStyle/>
          <a:p>
            <a:r>
              <a:rPr lang="zh-CN" altLang="en-US" sz="4000" b="1" spc="200" dirty="0" smtClean="0">
                <a:solidFill>
                  <a:schemeClr val="accent1"/>
                </a:solidFill>
              </a:rPr>
              <a:t>商业部分</a:t>
            </a:r>
            <a:r>
              <a:rPr lang="en-US" altLang="zh-CN" sz="2400" b="1" spc="200" dirty="0" smtClean="0">
                <a:solidFill>
                  <a:schemeClr val="accent1"/>
                </a:solidFill>
              </a:rPr>
              <a:t>—</a:t>
            </a:r>
            <a:r>
              <a:rPr lang="zh-CN" altLang="en-US" sz="2400" b="1" spc="200" dirty="0" smtClean="0">
                <a:solidFill>
                  <a:schemeClr val="accent1"/>
                </a:solidFill>
              </a:rPr>
              <a:t>内部决策</a:t>
            </a:r>
            <a:endParaRPr lang="zh-CN" altLang="en-US" sz="24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561600">
            <a:off x="7030658" y="4787170"/>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12" name="任意多边形 11"/>
          <p:cNvSpPr/>
          <p:nvPr/>
        </p:nvSpPr>
        <p:spPr>
          <a:xfrm>
            <a:off x="7139684" y="3667547"/>
            <a:ext cx="914439" cy="57656"/>
          </a:xfrm>
          <a:custGeom>
            <a:avLst/>
            <a:gdLst/>
            <a:ahLst/>
            <a:cxnLst/>
            <a:rect l="0" t="0" r="0" b="0"/>
            <a:pathLst>
              <a:path>
                <a:moveTo>
                  <a:pt x="0" y="28828"/>
                </a:moveTo>
                <a:lnTo>
                  <a:pt x="914439" y="28828"/>
                </a:lnTo>
              </a:path>
            </a:pathLst>
          </a:custGeom>
        </p:spPr>
        <p:style>
          <a:lnRef idx="2">
            <a:schemeClr val="accent2"/>
          </a:lnRef>
          <a:fillRef idx="1">
            <a:schemeClr val="lt1"/>
          </a:fillRef>
          <a:effectRef idx="0">
            <a:schemeClr val="accent2"/>
          </a:effectRef>
          <a:fontRef idx="minor">
            <a:schemeClr val="dk1"/>
          </a:fontRef>
        </p:style>
      </p:sp>
      <p:sp>
        <p:nvSpPr>
          <p:cNvPr id="13" name="任意多边形 12"/>
          <p:cNvSpPr/>
          <p:nvPr/>
        </p:nvSpPr>
        <p:spPr>
          <a:xfrm rot="13143936">
            <a:off x="4404528" y="2737344"/>
            <a:ext cx="822815" cy="58501"/>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14" name="椭圆 13"/>
          <p:cNvSpPr/>
          <p:nvPr/>
        </p:nvSpPr>
        <p:spPr>
          <a:xfrm>
            <a:off x="4926709" y="2394625"/>
            <a:ext cx="2603499" cy="2603499"/>
          </a:xfrm>
          <a:prstGeom prst="ellipse">
            <a:avLst/>
          </a:prstGeom>
        </p:spPr>
        <p:style>
          <a:lnRef idx="2">
            <a:schemeClr val="accent2"/>
          </a:lnRef>
          <a:fillRef idx="1">
            <a:schemeClr val="lt1"/>
          </a:fillRef>
          <a:effectRef idx="0">
            <a:schemeClr val="accent2"/>
          </a:effectRef>
          <a:fontRef idx="minor">
            <a:schemeClr val="dk1"/>
          </a:fontRef>
        </p:style>
      </p:sp>
      <p:sp>
        <p:nvSpPr>
          <p:cNvPr id="15" name="任意多边形 14"/>
          <p:cNvSpPr/>
          <p:nvPr/>
        </p:nvSpPr>
        <p:spPr>
          <a:xfrm>
            <a:off x="7537465" y="987128"/>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15"/>
          <p:cNvSpPr/>
          <p:nvPr/>
        </p:nvSpPr>
        <p:spPr>
          <a:xfrm>
            <a:off x="9416617" y="1218263"/>
            <a:ext cx="1506883" cy="1004589"/>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17" name="任意多边形 16"/>
          <p:cNvSpPr/>
          <p:nvPr/>
        </p:nvSpPr>
        <p:spPr>
          <a:xfrm>
            <a:off x="8054124" y="2915325"/>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8" name="任意多边形 17"/>
          <p:cNvSpPr/>
          <p:nvPr/>
        </p:nvSpPr>
        <p:spPr>
          <a:xfrm>
            <a:off x="9825125" y="3149607"/>
            <a:ext cx="1579710" cy="1053140"/>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19" name="任意多边形 18"/>
          <p:cNvSpPr/>
          <p:nvPr/>
        </p:nvSpPr>
        <p:spPr>
          <a:xfrm>
            <a:off x="7537465" y="4843522"/>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0" name="任意多边形 19"/>
          <p:cNvSpPr/>
          <p:nvPr/>
        </p:nvSpPr>
        <p:spPr>
          <a:xfrm>
            <a:off x="9416617" y="5230925"/>
            <a:ext cx="1499388" cy="809411"/>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53" name="任意多边形 52"/>
          <p:cNvSpPr/>
          <p:nvPr/>
        </p:nvSpPr>
        <p:spPr>
          <a:xfrm>
            <a:off x="3253835" y="1204495"/>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55" name="任意多边形 54"/>
          <p:cNvSpPr/>
          <p:nvPr/>
        </p:nvSpPr>
        <p:spPr>
          <a:xfrm rot="19038400">
            <a:off x="7229574" y="2698126"/>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56" name="任意多边形 55"/>
          <p:cNvSpPr/>
          <p:nvPr/>
        </p:nvSpPr>
        <p:spPr>
          <a:xfrm rot="20985712">
            <a:off x="4105320" y="3893030"/>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58" name="任意多边形 57"/>
          <p:cNvSpPr/>
          <p:nvPr/>
        </p:nvSpPr>
        <p:spPr>
          <a:xfrm rot="19038400">
            <a:off x="4895020" y="5087323"/>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59" name="任意多边形 58"/>
          <p:cNvSpPr/>
          <p:nvPr/>
        </p:nvSpPr>
        <p:spPr>
          <a:xfrm>
            <a:off x="2544646" y="3214512"/>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61" name="任意多边形 60"/>
          <p:cNvSpPr/>
          <p:nvPr/>
        </p:nvSpPr>
        <p:spPr>
          <a:xfrm>
            <a:off x="3573403" y="5053600"/>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65" name="任意多边形 64"/>
          <p:cNvSpPr/>
          <p:nvPr/>
        </p:nvSpPr>
        <p:spPr>
          <a:xfrm>
            <a:off x="1119825" y="1341108"/>
            <a:ext cx="1701307" cy="1134205"/>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67" name="任意多边形 66"/>
          <p:cNvSpPr/>
          <p:nvPr/>
        </p:nvSpPr>
        <p:spPr>
          <a:xfrm>
            <a:off x="836003" y="3409963"/>
            <a:ext cx="1578961" cy="1052641"/>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68" name="任意多边形 67"/>
          <p:cNvSpPr/>
          <p:nvPr/>
        </p:nvSpPr>
        <p:spPr>
          <a:xfrm>
            <a:off x="1751448" y="5290913"/>
            <a:ext cx="1670490" cy="1113660"/>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21" name="文本框 20"/>
          <p:cNvSpPr txBox="1"/>
          <p:nvPr/>
        </p:nvSpPr>
        <p:spPr>
          <a:xfrm>
            <a:off x="5375344" y="3506800"/>
            <a:ext cx="1743607" cy="461665"/>
          </a:xfrm>
          <a:prstGeom prst="rect">
            <a:avLst/>
          </a:prstGeom>
          <a:noFill/>
        </p:spPr>
        <p:txBody>
          <a:bodyPr wrap="square" rtlCol="0">
            <a:spAutoFit/>
          </a:bodyPr>
          <a:lstStyle/>
          <a:p>
            <a:r>
              <a:rPr lang="zh-CN" altLang="en-US" sz="2400" dirty="0" smtClean="0"/>
              <a:t>核心竞争力</a:t>
            </a:r>
            <a:endParaRPr lang="zh-CN" altLang="en-US" sz="2400" dirty="0"/>
          </a:p>
        </p:txBody>
      </p:sp>
      <p:sp>
        <p:nvSpPr>
          <p:cNvPr id="70" name="文本框 69"/>
          <p:cNvSpPr txBox="1"/>
          <p:nvPr/>
        </p:nvSpPr>
        <p:spPr>
          <a:xfrm>
            <a:off x="7719087" y="1281458"/>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供应链</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（生产、组装、物流）</a:t>
            </a:r>
            <a:endParaRPr lang="zh-CN" altLang="en-US" dirty="0">
              <a:latin typeface="微软雅黑 Light" panose="020B0502040204020203" pitchFamily="34" charset="-122"/>
              <a:ea typeface="微软雅黑 Light" panose="020B0502040204020203" pitchFamily="34" charset="-122"/>
            </a:endParaRPr>
          </a:p>
        </p:txBody>
      </p:sp>
      <p:sp>
        <p:nvSpPr>
          <p:cNvPr id="72" name="文本框 71"/>
          <p:cNvSpPr txBox="1"/>
          <p:nvPr/>
        </p:nvSpPr>
        <p:spPr>
          <a:xfrm>
            <a:off x="8210333" y="3214512"/>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供应链</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（人工智能、大数据）</a:t>
            </a:r>
            <a:endParaRPr lang="zh-CN" altLang="en-US" dirty="0">
              <a:latin typeface="微软雅黑 Light" panose="020B0502040204020203" pitchFamily="34" charset="-122"/>
              <a:ea typeface="微软雅黑 Light" panose="020B0502040204020203" pitchFamily="34" charset="-122"/>
            </a:endParaRPr>
          </a:p>
        </p:txBody>
      </p:sp>
      <p:sp>
        <p:nvSpPr>
          <p:cNvPr id="73" name="文本框 72"/>
          <p:cNvSpPr txBox="1"/>
          <p:nvPr/>
        </p:nvSpPr>
        <p:spPr>
          <a:xfrm>
            <a:off x="7690370" y="5187962"/>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供应链</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（材料、控制、动力）</a:t>
            </a:r>
            <a:endParaRPr lang="zh-CN" altLang="en-US" dirty="0">
              <a:latin typeface="微软雅黑 Light" panose="020B0502040204020203" pitchFamily="34" charset="-122"/>
              <a:ea typeface="微软雅黑 Light" panose="020B0502040204020203" pitchFamily="34" charset="-122"/>
            </a:endParaRPr>
          </a:p>
        </p:txBody>
      </p:sp>
      <p:sp>
        <p:nvSpPr>
          <p:cNvPr id="74" name="文本框 73"/>
          <p:cNvSpPr txBox="1"/>
          <p:nvPr/>
        </p:nvSpPr>
        <p:spPr>
          <a:xfrm>
            <a:off x="3382696" y="1779052"/>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品牌、专利</a:t>
            </a:r>
            <a:endParaRPr lang="zh-CN" altLang="en-US" dirty="0">
              <a:latin typeface="微软雅黑 Light" panose="020B0502040204020203" pitchFamily="34" charset="-122"/>
              <a:ea typeface="微软雅黑 Light" panose="020B0502040204020203" pitchFamily="34" charset="-122"/>
            </a:endParaRPr>
          </a:p>
        </p:txBody>
      </p:sp>
      <p:sp>
        <p:nvSpPr>
          <p:cNvPr id="75" name="文本框 74"/>
          <p:cNvSpPr txBox="1"/>
          <p:nvPr/>
        </p:nvSpPr>
        <p:spPr>
          <a:xfrm>
            <a:off x="2633357" y="3503462"/>
            <a:ext cx="1584163" cy="1200329"/>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中高端消费</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医疗★、民用</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工业</a:t>
            </a:r>
            <a:r>
              <a:rPr lang="zh-CN" altLang="en-US" dirty="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军工</a:t>
            </a:r>
            <a:endParaRPr lang="en-US" altLang="zh-CN" dirty="0" smtClean="0">
              <a:latin typeface="微软雅黑 Light" panose="020B0502040204020203" pitchFamily="34" charset="-122"/>
              <a:ea typeface="微软雅黑 Light" panose="020B0502040204020203" pitchFamily="34" charset="-122"/>
            </a:endParaRPr>
          </a:p>
          <a:p>
            <a:endParaRPr lang="zh-CN" altLang="en-US" dirty="0">
              <a:latin typeface="微软雅黑 Light" panose="020B0502040204020203" pitchFamily="34" charset="-122"/>
              <a:ea typeface="微软雅黑 Light" panose="020B0502040204020203" pitchFamily="34" charset="-122"/>
            </a:endParaRPr>
          </a:p>
        </p:txBody>
      </p:sp>
      <p:sp>
        <p:nvSpPr>
          <p:cNvPr id="76" name="文本框 75"/>
          <p:cNvSpPr txBox="1"/>
          <p:nvPr/>
        </p:nvSpPr>
        <p:spPr>
          <a:xfrm>
            <a:off x="9616224" y="1538879"/>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成本控制</a:t>
            </a:r>
            <a:endParaRPr lang="zh-CN" altLang="en-US" dirty="0">
              <a:latin typeface="微软雅黑 Light" panose="020B0502040204020203" pitchFamily="34" charset="-122"/>
              <a:ea typeface="微软雅黑 Light" panose="020B0502040204020203" pitchFamily="34" charset="-122"/>
            </a:endParaRPr>
          </a:p>
        </p:txBody>
      </p:sp>
      <p:sp>
        <p:nvSpPr>
          <p:cNvPr id="77" name="文本框 76"/>
          <p:cNvSpPr txBox="1"/>
          <p:nvPr/>
        </p:nvSpPr>
        <p:spPr>
          <a:xfrm>
            <a:off x="10008992" y="3503375"/>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未来趋势</a:t>
            </a:r>
            <a:endParaRPr lang="zh-CN" altLang="en-US" dirty="0">
              <a:latin typeface="微软雅黑 Light" panose="020B0502040204020203" pitchFamily="34" charset="-122"/>
              <a:ea typeface="微软雅黑 Light" panose="020B0502040204020203" pitchFamily="34" charset="-122"/>
            </a:endParaRPr>
          </a:p>
        </p:txBody>
      </p:sp>
      <p:sp>
        <p:nvSpPr>
          <p:cNvPr id="78" name="文本框 77"/>
          <p:cNvSpPr txBox="1"/>
          <p:nvPr/>
        </p:nvSpPr>
        <p:spPr>
          <a:xfrm>
            <a:off x="9608887" y="5464961"/>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资源利用</a:t>
            </a:r>
            <a:endParaRPr lang="zh-CN" altLang="en-US" dirty="0">
              <a:latin typeface="微软雅黑 Light" panose="020B0502040204020203" pitchFamily="34" charset="-122"/>
              <a:ea typeface="微软雅黑 Light" panose="020B0502040204020203" pitchFamily="34" charset="-122"/>
            </a:endParaRPr>
          </a:p>
        </p:txBody>
      </p:sp>
      <p:sp>
        <p:nvSpPr>
          <p:cNvPr id="79" name="文本框 78"/>
          <p:cNvSpPr txBox="1"/>
          <p:nvPr/>
        </p:nvSpPr>
        <p:spPr>
          <a:xfrm>
            <a:off x="1299692" y="1720557"/>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保持竞争力</a:t>
            </a:r>
            <a:endParaRPr lang="zh-CN" altLang="en-US" dirty="0">
              <a:latin typeface="微软雅黑 Light" panose="020B0502040204020203" pitchFamily="34" charset="-122"/>
              <a:ea typeface="微软雅黑 Light" panose="020B0502040204020203" pitchFamily="34" charset="-122"/>
            </a:endParaRPr>
          </a:p>
        </p:txBody>
      </p:sp>
      <p:sp>
        <p:nvSpPr>
          <p:cNvPr id="80" name="文本框 79"/>
          <p:cNvSpPr txBox="1"/>
          <p:nvPr/>
        </p:nvSpPr>
        <p:spPr>
          <a:xfrm>
            <a:off x="1067445" y="3751618"/>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市场定位</a:t>
            </a:r>
            <a:endParaRPr lang="zh-CN" altLang="en-US" dirty="0">
              <a:latin typeface="微软雅黑 Light" panose="020B0502040204020203" pitchFamily="34" charset="-122"/>
              <a:ea typeface="微软雅黑 Light" panose="020B0502040204020203" pitchFamily="34" charset="-122"/>
            </a:endParaRPr>
          </a:p>
        </p:txBody>
      </p:sp>
      <p:sp>
        <p:nvSpPr>
          <p:cNvPr id="81" name="文本框 80"/>
          <p:cNvSpPr txBox="1"/>
          <p:nvPr/>
        </p:nvSpPr>
        <p:spPr>
          <a:xfrm>
            <a:off x="3748782" y="5406693"/>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研发，依托于硬件产品的软件服务</a:t>
            </a:r>
            <a:endParaRPr lang="zh-CN" altLang="en-US" dirty="0">
              <a:latin typeface="微软雅黑 Light" panose="020B0502040204020203" pitchFamily="34" charset="-122"/>
              <a:ea typeface="微软雅黑 Light" panose="020B0502040204020203" pitchFamily="34" charset="-122"/>
            </a:endParaRPr>
          </a:p>
        </p:txBody>
      </p:sp>
      <p:sp>
        <p:nvSpPr>
          <p:cNvPr id="82" name="文本框 81"/>
          <p:cNvSpPr txBox="1"/>
          <p:nvPr/>
        </p:nvSpPr>
        <p:spPr>
          <a:xfrm>
            <a:off x="1980988" y="5522020"/>
            <a:ext cx="1458583" cy="646331"/>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创造价值</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改变生活</a:t>
            </a: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900358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537763059"/>
              </p:ext>
            </p:extLst>
          </p:nvPr>
        </p:nvGraphicFramePr>
        <p:xfrm>
          <a:off x="1590260" y="1289248"/>
          <a:ext cx="9445015" cy="4668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p:cNvSpPr txBox="1"/>
          <p:nvPr/>
        </p:nvSpPr>
        <p:spPr>
          <a:xfrm>
            <a:off x="2811355" y="562271"/>
            <a:ext cx="8002420" cy="369332"/>
          </a:xfrm>
          <a:prstGeom prst="rect">
            <a:avLst/>
          </a:prstGeom>
          <a:noFill/>
        </p:spPr>
        <p:txBody>
          <a:bodyPr wrap="square" rtlCol="0">
            <a:spAutoFit/>
          </a:bodyPr>
          <a:lstStyle/>
          <a:p>
            <a:r>
              <a:rPr lang="zh-CN" altLang="en-US" dirty="0" smtClean="0"/>
              <a:t>中国每年消费</a:t>
            </a:r>
            <a:r>
              <a:rPr lang="en-US" altLang="zh-CN" dirty="0" smtClean="0"/>
              <a:t>27~28</a:t>
            </a:r>
            <a:r>
              <a:rPr lang="zh-CN" altLang="en-US" dirty="0" smtClean="0"/>
              <a:t>万亿，</a:t>
            </a:r>
            <a:r>
              <a:rPr lang="en-US" altLang="zh-CN" dirty="0" smtClean="0"/>
              <a:t>GDP400</a:t>
            </a:r>
            <a:r>
              <a:rPr lang="zh-CN" altLang="en-US" dirty="0" smtClean="0"/>
              <a:t>亿左右，</a:t>
            </a:r>
            <a:r>
              <a:rPr lang="en-US" altLang="zh-CN" dirty="0" smtClean="0"/>
              <a:t>10%</a:t>
            </a:r>
            <a:r>
              <a:rPr lang="zh-CN" altLang="en-US" dirty="0" smtClean="0"/>
              <a:t>的人均收入用于日常消费。</a:t>
            </a:r>
            <a:endParaRPr lang="zh-CN" altLang="en-US" dirty="0"/>
          </a:p>
        </p:txBody>
      </p:sp>
      <p:sp>
        <p:nvSpPr>
          <p:cNvPr id="5" name="文本框 4"/>
          <p:cNvSpPr txBox="1"/>
          <p:nvPr/>
        </p:nvSpPr>
        <p:spPr>
          <a:xfrm>
            <a:off x="828261" y="6130779"/>
            <a:ext cx="10621617" cy="369332"/>
          </a:xfrm>
          <a:prstGeom prst="rect">
            <a:avLst/>
          </a:prstGeom>
          <a:noFill/>
        </p:spPr>
        <p:txBody>
          <a:bodyPr wrap="square" rtlCol="0">
            <a:spAutoFit/>
          </a:bodyPr>
          <a:lstStyle/>
          <a:p>
            <a:r>
              <a:rPr lang="zh-CN" altLang="en-US" dirty="0" smtClean="0"/>
              <a:t>结论：外骨骼机器人作为人们出行方式的另一种选择，必须做到简易轻便、具有加速、负重、等功能。</a:t>
            </a:r>
            <a:endParaRPr lang="zh-CN" altLang="en-US" dirty="0"/>
          </a:p>
        </p:txBody>
      </p:sp>
      <p:sp>
        <p:nvSpPr>
          <p:cNvPr id="6" name="矩形 5"/>
          <p:cNvSpPr/>
          <p:nvPr/>
        </p:nvSpPr>
        <p:spPr>
          <a:xfrm>
            <a:off x="125852" y="177550"/>
            <a:ext cx="2441694" cy="769441"/>
          </a:xfrm>
          <a:prstGeom prst="rect">
            <a:avLst/>
          </a:prstGeom>
          <a:noFill/>
        </p:spPr>
        <p:txBody>
          <a:bodyPr wrap="none" lIns="91440" tIns="45720" rIns="91440" bIns="45720">
            <a:spAutoFit/>
          </a:bodyPr>
          <a:lstStyle/>
          <a:p>
            <a:pPr algn="ctr"/>
            <a:r>
              <a:rPr lang="zh-CN" altLang="en-US" sz="4400" b="1" dirty="0" smtClean="0">
                <a:ln w="22225">
                  <a:solidFill>
                    <a:schemeClr val="accent1">
                      <a:lumMod val="75000"/>
                    </a:schemeClr>
                  </a:solidFill>
                  <a:prstDash val="solid"/>
                </a:ln>
                <a:solidFill>
                  <a:schemeClr val="accent2">
                    <a:lumMod val="40000"/>
                    <a:lumOff val="60000"/>
                  </a:schemeClr>
                </a:solidFill>
              </a:rPr>
              <a:t>用户画像</a:t>
            </a:r>
            <a:endParaRPr lang="zh-CN" altLang="en-US" sz="4400" b="1" dirty="0">
              <a:ln w="22225">
                <a:solidFill>
                  <a:schemeClr val="accent1">
                    <a:lumMod val="75000"/>
                  </a:schemeClr>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87457175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5082" y="187325"/>
            <a:ext cx="4550061" cy="1600200"/>
          </a:xfrm>
        </p:spPr>
        <p:txBody>
          <a:bodyPr>
            <a:normAutofit fontScale="90000"/>
          </a:bodyPr>
          <a:lstStyle/>
          <a:p>
            <a:r>
              <a:rPr lang="en-US" altLang="zh-CN" dirty="0" smtClean="0"/>
              <a:t>Why  </a:t>
            </a:r>
            <a:br>
              <a:rPr lang="en-US" altLang="zh-CN" dirty="0" smtClean="0"/>
            </a:br>
            <a:r>
              <a:rPr lang="zh-CN" altLang="en-US" dirty="0" smtClean="0"/>
              <a:t>为什么选择外骨骼机器人？</a:t>
            </a:r>
            <a:r>
              <a:rPr lang="en-US" altLang="zh-CN" dirty="0" smtClean="0"/>
              <a:t/>
            </a:r>
            <a:br>
              <a:rPr lang="en-US" altLang="zh-CN" dirty="0" smtClean="0"/>
            </a:br>
            <a:endParaRPr lang="zh-CN" altLang="en-US" dirty="0"/>
          </a:p>
        </p:txBody>
      </p:sp>
      <p:sp>
        <p:nvSpPr>
          <p:cNvPr id="4" name="文本占位符 3"/>
          <p:cNvSpPr>
            <a:spLocks noGrp="1"/>
          </p:cNvSpPr>
          <p:nvPr>
            <p:ph type="body" sz="half" idx="2"/>
          </p:nvPr>
        </p:nvSpPr>
        <p:spPr>
          <a:xfrm>
            <a:off x="465331" y="1329004"/>
            <a:ext cx="5248249" cy="5236502"/>
          </a:xfrm>
        </p:spPr>
        <p:txBody>
          <a:bodyPr>
            <a:normAutofit lnSpcReduction="10000"/>
          </a:bodyPr>
          <a:lstStyle/>
          <a:p>
            <a:pPr>
              <a:lnSpc>
                <a:spcPct val="160000"/>
              </a:lnSpc>
            </a:pPr>
            <a:r>
              <a:rPr lang="en-US" altLang="zh-CN" sz="1400" dirty="0" smtClean="0"/>
              <a:t>1</a:t>
            </a:r>
            <a:r>
              <a:rPr lang="zh-CN" altLang="en-US" sz="1400" dirty="0" smtClean="0"/>
              <a:t>、外骨骼机器人作为一种智能硬件、智能穿戴，应该成为一种技术引领型产品，进入大多数人的生活，而且是频繁使用的一种工具。（技术引领型产品，并符合杠杆型企业的战略布局。）</a:t>
            </a:r>
            <a:endParaRPr lang="en-US" altLang="zh-CN" sz="1400" dirty="0" smtClean="0"/>
          </a:p>
          <a:p>
            <a:pPr>
              <a:lnSpc>
                <a:spcPct val="160000"/>
              </a:lnSpc>
            </a:pPr>
            <a:r>
              <a:rPr lang="en-US" altLang="zh-CN" sz="1400" dirty="0"/>
              <a:t>2</a:t>
            </a:r>
            <a:r>
              <a:rPr lang="zh-CN" altLang="en-US" sz="1400" dirty="0" smtClean="0"/>
              <a:t>、差异化竞争，在出行方面不与汽车、自行车、电动车等出行工具进行直接竞争，而选择一种汽车配套产品或与其他硬件配套的产品来提供人们新的一种出行方式。。（出行选择上、与其他产品配合上。）</a:t>
            </a:r>
            <a:endParaRPr lang="en-US" altLang="zh-CN" sz="1400" dirty="0" smtClean="0"/>
          </a:p>
          <a:p>
            <a:pPr>
              <a:lnSpc>
                <a:spcPct val="160000"/>
              </a:lnSpc>
            </a:pPr>
            <a:r>
              <a:rPr lang="en-US" altLang="zh-CN" sz="1400" dirty="0"/>
              <a:t>3</a:t>
            </a:r>
            <a:r>
              <a:rPr lang="zh-CN" altLang="en-US" sz="1400" dirty="0" smtClean="0"/>
              <a:t>、利用人口红利             劳动力（代工、成本低）</a:t>
            </a:r>
            <a:endParaRPr lang="en-US" altLang="zh-CN" sz="1400" dirty="0" smtClean="0"/>
          </a:p>
          <a:p>
            <a:pPr>
              <a:lnSpc>
                <a:spcPct val="160000"/>
              </a:lnSpc>
            </a:pPr>
            <a:r>
              <a:rPr lang="en-US" altLang="zh-CN" sz="1400" dirty="0"/>
              <a:t> </a:t>
            </a:r>
            <a:r>
              <a:rPr lang="en-US" altLang="zh-CN" sz="1400" dirty="0" smtClean="0"/>
              <a:t>                                        </a:t>
            </a:r>
            <a:r>
              <a:rPr lang="zh-CN" altLang="en-US" sz="1400" dirty="0" smtClean="0"/>
              <a:t>消费力 （简单、迎合、低成本）                   </a:t>
            </a:r>
            <a:endParaRPr lang="en-US" altLang="zh-CN" sz="1400" dirty="0" smtClean="0"/>
          </a:p>
          <a:p>
            <a:pPr>
              <a:lnSpc>
                <a:spcPct val="160000"/>
              </a:lnSpc>
            </a:pPr>
            <a:r>
              <a:rPr lang="en-US" altLang="zh-CN" sz="1400" dirty="0"/>
              <a:t> </a:t>
            </a:r>
            <a:r>
              <a:rPr lang="en-US" altLang="zh-CN" sz="1400" dirty="0" smtClean="0"/>
              <a:t>                                        </a:t>
            </a:r>
            <a:r>
              <a:rPr lang="zh-CN" altLang="en-US" sz="1400" dirty="0" smtClean="0"/>
              <a:t>大数据 （未来服务）</a:t>
            </a:r>
            <a:endParaRPr lang="en-US" altLang="zh-CN" sz="1400" dirty="0" smtClean="0"/>
          </a:p>
          <a:p>
            <a:pPr>
              <a:lnSpc>
                <a:spcPct val="160000"/>
              </a:lnSpc>
            </a:pPr>
            <a:r>
              <a:rPr lang="en-US" altLang="zh-CN" sz="1400" dirty="0" smtClean="0"/>
              <a:t>4</a:t>
            </a:r>
            <a:r>
              <a:rPr lang="zh-CN" altLang="en-US" sz="1400" dirty="0" smtClean="0"/>
              <a:t>、</a:t>
            </a:r>
            <a:r>
              <a:rPr lang="zh-CN" altLang="en-US" sz="1400" dirty="0"/>
              <a:t>互联网轻</a:t>
            </a:r>
            <a:r>
              <a:rPr lang="en-US" altLang="zh-CN" sz="1400" dirty="0"/>
              <a:t>+  </a:t>
            </a:r>
            <a:r>
              <a:rPr lang="zh-CN" altLang="en-US" sz="1400" dirty="0"/>
              <a:t>传统行业与互联网融合</a:t>
            </a:r>
            <a:endParaRPr lang="en-US" altLang="zh-CN" sz="1400" dirty="0"/>
          </a:p>
          <a:p>
            <a:pPr>
              <a:lnSpc>
                <a:spcPct val="160000"/>
              </a:lnSpc>
            </a:pPr>
            <a:r>
              <a:rPr lang="zh-CN" altLang="en-US" sz="1400" dirty="0"/>
              <a:t>互联网重</a:t>
            </a:r>
            <a:r>
              <a:rPr lang="en-US" altLang="zh-CN" sz="1400" dirty="0"/>
              <a:t>+ </a:t>
            </a:r>
            <a:r>
              <a:rPr lang="zh-CN" altLang="en-US" sz="1400" dirty="0"/>
              <a:t>线下产业转入线上销售 </a:t>
            </a:r>
            <a:r>
              <a:rPr lang="en-US" altLang="zh-CN" sz="1400" dirty="0"/>
              <a:t>1+1</a:t>
            </a:r>
            <a:r>
              <a:rPr lang="zh-CN" altLang="en-US" sz="1400" dirty="0"/>
              <a:t>＞</a:t>
            </a:r>
            <a:r>
              <a:rPr lang="en-US" altLang="zh-CN" sz="1400" dirty="0" smtClean="0"/>
              <a:t>2</a:t>
            </a:r>
          </a:p>
          <a:p>
            <a:pPr>
              <a:lnSpc>
                <a:spcPct val="160000"/>
              </a:lnSpc>
            </a:pPr>
            <a:r>
              <a:rPr lang="en-US" altLang="zh-CN" sz="1400" dirty="0" smtClean="0"/>
              <a:t>5</a:t>
            </a:r>
            <a:r>
              <a:rPr lang="zh-CN" altLang="en-US" sz="1400" dirty="0" smtClean="0"/>
              <a:t>、</a:t>
            </a:r>
            <a:r>
              <a:rPr lang="zh-CN" altLang="en-US" sz="1400" dirty="0"/>
              <a:t>衣、食、（住）、</a:t>
            </a:r>
            <a:r>
              <a:rPr lang="zh-CN" altLang="en-US" sz="1400" dirty="0">
                <a:solidFill>
                  <a:srgbClr val="FF0000"/>
                </a:solidFill>
              </a:rPr>
              <a:t>行、</a:t>
            </a:r>
            <a:r>
              <a:rPr lang="zh-CN" altLang="en-US" sz="1400" dirty="0"/>
              <a:t>即时通讯、</a:t>
            </a:r>
            <a:r>
              <a:rPr lang="zh-CN" altLang="en-US" sz="1400" dirty="0" smtClean="0"/>
              <a:t>金融</a:t>
            </a:r>
            <a:endParaRPr lang="en-US" altLang="zh-CN" sz="1400" dirty="0"/>
          </a:p>
          <a:p>
            <a:pPr>
              <a:lnSpc>
                <a:spcPct val="160000"/>
              </a:lnSpc>
            </a:pPr>
            <a:endParaRPr lang="en-US" altLang="zh-CN" sz="1400" dirty="0" smtClean="0"/>
          </a:p>
        </p:txBody>
      </p:sp>
      <p:sp>
        <p:nvSpPr>
          <p:cNvPr id="5" name="左大括号 4"/>
          <p:cNvSpPr/>
          <p:nvPr/>
        </p:nvSpPr>
        <p:spPr>
          <a:xfrm>
            <a:off x="2010543" y="3810947"/>
            <a:ext cx="545233" cy="1311965"/>
          </a:xfrm>
          <a:prstGeom prst="leftBrace">
            <a:avLst>
              <a:gd name="adj1" fmla="val 11455"/>
              <a:gd name="adj2" fmla="val 208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内容占位符 6"/>
          <p:cNvSpPr>
            <a:spLocks noGrp="1"/>
          </p:cNvSpPr>
          <p:nvPr>
            <p:ph idx="1"/>
          </p:nvPr>
        </p:nvSpPr>
        <p:spPr>
          <a:xfrm>
            <a:off x="6107095" y="852512"/>
            <a:ext cx="5691294" cy="4873625"/>
          </a:xfrm>
        </p:spPr>
        <p:txBody>
          <a:bodyPr>
            <a:normAutofit fontScale="62500" lnSpcReduction="20000"/>
          </a:bodyPr>
          <a:lstStyle/>
          <a:p>
            <a:pPr>
              <a:lnSpc>
                <a:spcPct val="160000"/>
              </a:lnSpc>
            </a:pPr>
            <a:r>
              <a:rPr lang="en-US" altLang="zh-CN" dirty="0" smtClean="0"/>
              <a:t>O2O </a:t>
            </a:r>
            <a:r>
              <a:rPr lang="zh-CN" altLang="en-US" dirty="0"/>
              <a:t>合并大战</a:t>
            </a:r>
            <a:endParaRPr lang="en-US" altLang="zh-CN" dirty="0"/>
          </a:p>
          <a:p>
            <a:pPr>
              <a:lnSpc>
                <a:spcPct val="160000"/>
              </a:lnSpc>
            </a:pPr>
            <a:r>
              <a:rPr lang="en-US" altLang="zh-CN" dirty="0"/>
              <a:t>1</a:t>
            </a:r>
            <a:r>
              <a:rPr lang="zh-CN" altLang="en-US" dirty="0"/>
              <a:t>）、滴滴（腾讯）</a:t>
            </a:r>
            <a:r>
              <a:rPr lang="en-US" altLang="zh-CN" dirty="0"/>
              <a:t>+</a:t>
            </a:r>
            <a:r>
              <a:rPr lang="zh-CN" altLang="en-US" dirty="0"/>
              <a:t>快的（阿里）    车联网</a:t>
            </a:r>
            <a:endParaRPr lang="en-US" altLang="zh-CN" dirty="0"/>
          </a:p>
          <a:p>
            <a:pPr>
              <a:lnSpc>
                <a:spcPct val="160000"/>
              </a:lnSpc>
            </a:pPr>
            <a:r>
              <a:rPr lang="en-US" altLang="zh-CN" dirty="0"/>
              <a:t>2</a:t>
            </a:r>
            <a:r>
              <a:rPr lang="zh-CN" altLang="en-US" dirty="0"/>
              <a:t>）、百度糯米（百度） 饿了么（阿里</a:t>
            </a:r>
            <a:r>
              <a:rPr lang="en-US" altLang="zh-CN" dirty="0"/>
              <a:t>+</a:t>
            </a:r>
            <a:r>
              <a:rPr lang="zh-CN" altLang="en-US" dirty="0"/>
              <a:t>腾讯</a:t>
            </a:r>
            <a:r>
              <a:rPr lang="en-US" altLang="zh-CN" dirty="0"/>
              <a:t>+</a:t>
            </a:r>
            <a:r>
              <a:rPr lang="zh-CN" altLang="en-US" dirty="0"/>
              <a:t>京东）餐饮互联</a:t>
            </a:r>
            <a:endParaRPr lang="en-US" altLang="zh-CN" dirty="0"/>
          </a:p>
          <a:p>
            <a:pPr>
              <a:lnSpc>
                <a:spcPct val="160000"/>
              </a:lnSpc>
            </a:pPr>
            <a:r>
              <a:rPr lang="en-US" altLang="zh-CN" dirty="0"/>
              <a:t>3</a:t>
            </a:r>
            <a:r>
              <a:rPr lang="zh-CN" altLang="en-US" dirty="0"/>
              <a:t>）、衣   淘宝（阿里） 京东（京东）</a:t>
            </a:r>
            <a:endParaRPr lang="en-US" altLang="zh-CN" dirty="0"/>
          </a:p>
          <a:p>
            <a:pPr>
              <a:lnSpc>
                <a:spcPct val="160000"/>
              </a:lnSpc>
            </a:pPr>
            <a:r>
              <a:rPr lang="en-US" altLang="zh-CN" dirty="0"/>
              <a:t>4</a:t>
            </a:r>
            <a:r>
              <a:rPr lang="zh-CN" altLang="en-US" dirty="0"/>
              <a:t>）、金融 支付宝（阿里） 微信（腾讯）</a:t>
            </a:r>
            <a:endParaRPr lang="en-US" altLang="zh-CN" dirty="0"/>
          </a:p>
          <a:p>
            <a:pPr>
              <a:lnSpc>
                <a:spcPct val="160000"/>
              </a:lnSpc>
            </a:pPr>
            <a:r>
              <a:rPr lang="en-US" altLang="zh-CN" dirty="0"/>
              <a:t>5</a:t>
            </a:r>
            <a:r>
              <a:rPr lang="zh-CN" altLang="en-US" dirty="0"/>
              <a:t>）、即时通讯</a:t>
            </a:r>
            <a:endParaRPr lang="en-US" altLang="zh-CN" dirty="0"/>
          </a:p>
          <a:p>
            <a:pPr>
              <a:lnSpc>
                <a:spcPct val="160000"/>
              </a:lnSpc>
            </a:pPr>
            <a:r>
              <a:rPr lang="en-US" altLang="zh-CN" dirty="0"/>
              <a:t>6</a:t>
            </a:r>
            <a:r>
              <a:rPr lang="zh-CN" altLang="en-US" dirty="0"/>
              <a:t>、数据和广告效应相比于产品本身更值钱，应该成为未来的潜力。例如： </a:t>
            </a:r>
            <a:r>
              <a:rPr lang="en-US" altLang="zh-CN" dirty="0"/>
              <a:t>Facebook </a:t>
            </a:r>
            <a:r>
              <a:rPr lang="zh-CN" altLang="en-US" dirty="0"/>
              <a:t>、滴滴。 </a:t>
            </a:r>
            <a:endParaRPr lang="en-US" altLang="zh-CN" dirty="0"/>
          </a:p>
          <a:p>
            <a:pPr>
              <a:lnSpc>
                <a:spcPct val="160000"/>
              </a:lnSpc>
            </a:pPr>
            <a:endParaRPr lang="zh-CN" altLang="en-US" dirty="0"/>
          </a:p>
          <a:p>
            <a:endParaRPr lang="zh-CN" altLang="en-US" dirty="0"/>
          </a:p>
        </p:txBody>
      </p:sp>
    </p:spTree>
    <p:extLst>
      <p:ext uri="{BB962C8B-B14F-4D97-AF65-F5344CB8AC3E}">
        <p14:creationId xmlns:p14="http://schemas.microsoft.com/office/powerpoint/2010/main" val="700665102"/>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1681114057"/>
              </p:ext>
            </p:extLst>
          </p:nvPr>
        </p:nvGraphicFramePr>
        <p:xfrm>
          <a:off x="3540760" y="6968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491490" y="2175032"/>
            <a:ext cx="3049270" cy="2462213"/>
          </a:xfrm>
          <a:prstGeom prst="rect">
            <a:avLst/>
          </a:prstGeom>
          <a:noFill/>
        </p:spPr>
        <p:txBody>
          <a:bodyPr wrap="square" rtlCol="0">
            <a:spAutoFit/>
          </a:bodyPr>
          <a:lstStyle/>
          <a:p>
            <a:endParaRPr lang="en-US" altLang="zh-CN" sz="1400" dirty="0" smtClean="0">
              <a:latin typeface="+mn-ea"/>
            </a:endParaRPr>
          </a:p>
          <a:p>
            <a:r>
              <a:rPr lang="zh-CN" altLang="en-US" sz="1400" dirty="0" smtClean="0">
                <a:latin typeface="+mn-ea"/>
              </a:rPr>
              <a:t>互联网三段论 智能化</a:t>
            </a:r>
            <a:endParaRPr lang="en-US" altLang="zh-CN" sz="1400" dirty="0" smtClean="0">
              <a:latin typeface="+mn-ea"/>
            </a:endParaRPr>
          </a:p>
          <a:p>
            <a:r>
              <a:rPr lang="en-US" altLang="zh-CN" sz="1400" dirty="0" smtClean="0">
                <a:latin typeface="+mn-ea"/>
              </a:rPr>
              <a:t>1</a:t>
            </a:r>
            <a:r>
              <a:rPr lang="zh-CN" altLang="en-US" sz="1400" dirty="0" smtClean="0">
                <a:latin typeface="+mn-ea"/>
              </a:rPr>
              <a:t>、大数据</a:t>
            </a:r>
            <a:r>
              <a:rPr lang="en-US" altLang="zh-CN" sz="1400" dirty="0" smtClean="0">
                <a:latin typeface="+mn-ea"/>
              </a:rPr>
              <a:t>+   </a:t>
            </a:r>
            <a:r>
              <a:rPr lang="en-US" altLang="zh-CN" sz="1400" dirty="0">
                <a:latin typeface="+mn-ea"/>
              </a:rPr>
              <a:t>2</a:t>
            </a:r>
            <a:r>
              <a:rPr lang="en-US" altLang="zh-CN" sz="1400" dirty="0" smtClean="0">
                <a:latin typeface="+mn-ea"/>
              </a:rPr>
              <a:t>B</a:t>
            </a:r>
          </a:p>
          <a:p>
            <a:r>
              <a:rPr lang="en-US" altLang="zh-CN" sz="1400" dirty="0" smtClean="0">
                <a:latin typeface="+mn-ea"/>
              </a:rPr>
              <a:t>2</a:t>
            </a:r>
            <a:r>
              <a:rPr lang="zh-CN" altLang="en-US" sz="1400" dirty="0" smtClean="0">
                <a:latin typeface="+mn-ea"/>
              </a:rPr>
              <a:t>、人工智能</a:t>
            </a:r>
            <a:endParaRPr lang="en-US" altLang="zh-CN" sz="1400" dirty="0" smtClean="0">
              <a:latin typeface="+mn-ea"/>
            </a:endParaRPr>
          </a:p>
          <a:p>
            <a:r>
              <a:rPr lang="en-US" altLang="zh-CN" sz="1400" dirty="0" smtClean="0">
                <a:latin typeface="+mn-ea"/>
              </a:rPr>
              <a:t>3</a:t>
            </a:r>
            <a:r>
              <a:rPr lang="zh-CN" altLang="en-US" sz="1400" dirty="0" smtClean="0">
                <a:latin typeface="+mn-ea"/>
              </a:rPr>
              <a:t>、深度算法</a:t>
            </a:r>
            <a:endParaRPr lang="en-US" altLang="zh-CN" sz="1400" dirty="0" smtClean="0">
              <a:latin typeface="+mn-ea"/>
            </a:endParaRPr>
          </a:p>
          <a:p>
            <a:r>
              <a:rPr lang="en-US" altLang="zh-CN" sz="1400" dirty="0" smtClean="0">
                <a:latin typeface="+mn-ea"/>
              </a:rPr>
              <a:t>4</a:t>
            </a:r>
            <a:r>
              <a:rPr lang="zh-CN" altLang="en-US" sz="1400" dirty="0" smtClean="0">
                <a:latin typeface="+mn-ea"/>
              </a:rPr>
              <a:t>、虚拟现实</a:t>
            </a:r>
            <a:endParaRPr lang="en-US" altLang="zh-CN" sz="1400" dirty="0" smtClean="0">
              <a:latin typeface="+mn-ea"/>
            </a:endParaRPr>
          </a:p>
          <a:p>
            <a:endParaRPr lang="en-US" altLang="zh-CN" sz="1400" dirty="0" smtClean="0">
              <a:latin typeface="+mn-ea"/>
            </a:endParaRPr>
          </a:p>
          <a:p>
            <a:endParaRPr lang="en-US" altLang="zh-CN" sz="1400" dirty="0">
              <a:latin typeface="+mn-ea"/>
            </a:endParaRPr>
          </a:p>
          <a:p>
            <a:endParaRPr lang="en-US" altLang="zh-CN" sz="1400" dirty="0" smtClean="0">
              <a:latin typeface="+mn-ea"/>
            </a:endParaRPr>
          </a:p>
          <a:p>
            <a:r>
              <a:rPr lang="en-US" altLang="zh-CN" sz="1400" dirty="0" smtClean="0">
                <a:latin typeface="+mn-ea"/>
              </a:rPr>
              <a:t>To B  </a:t>
            </a:r>
            <a:r>
              <a:rPr lang="zh-CN" altLang="en-US" sz="1400" dirty="0" smtClean="0">
                <a:latin typeface="+mn-ea"/>
              </a:rPr>
              <a:t>与厂商合作，与互联网合作，与大数据合作，与人工智能合作。</a:t>
            </a:r>
            <a:endParaRPr lang="zh-CN" altLang="en-US" sz="1400" dirty="0">
              <a:latin typeface="+mn-ea"/>
            </a:endParaRPr>
          </a:p>
        </p:txBody>
      </p:sp>
      <p:sp>
        <p:nvSpPr>
          <p:cNvPr id="4" name="标题 1"/>
          <p:cNvSpPr txBox="1">
            <a:spLocks/>
          </p:cNvSpPr>
          <p:nvPr/>
        </p:nvSpPr>
        <p:spPr>
          <a:xfrm>
            <a:off x="491490" y="445743"/>
            <a:ext cx="3762458"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t>How</a:t>
            </a:r>
          </a:p>
          <a:p>
            <a:r>
              <a:rPr lang="zh-CN" altLang="en-US" sz="3200" dirty="0" smtClean="0"/>
              <a:t>如何做产品营销规划？</a:t>
            </a:r>
            <a:endParaRPr lang="zh-CN" altLang="en-US" sz="3200" dirty="0"/>
          </a:p>
        </p:txBody>
      </p:sp>
    </p:spTree>
    <p:extLst>
      <p:ext uri="{BB962C8B-B14F-4D97-AF65-F5344CB8AC3E}">
        <p14:creationId xmlns:p14="http://schemas.microsoft.com/office/powerpoint/2010/main" val="61489250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205671387"/>
              </p:ext>
            </p:extLst>
          </p:nvPr>
        </p:nvGraphicFramePr>
        <p:xfrm>
          <a:off x="1516428" y="240030"/>
          <a:ext cx="9785783"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6510000"/>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TotalTime>
  <Words>1710</Words>
  <Application>Microsoft Office PowerPoint</Application>
  <PresentationFormat>宽屏</PresentationFormat>
  <Paragraphs>221</Paragraphs>
  <Slides>23</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Lantinghei SC Extralight</vt:lpstr>
      <vt:lpstr>Microsoft JhengHei</vt:lpstr>
      <vt:lpstr>microsoft yahei</vt:lpstr>
      <vt:lpstr>等线</vt:lpstr>
      <vt:lpstr>宋体</vt:lpstr>
      <vt:lpstr>微软雅黑</vt:lpstr>
      <vt:lpstr>微软雅黑 Light</vt:lpstr>
      <vt:lpstr>造字工房言宋（非商用）常规体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Why   为什么选择外骨骼机器人？ </vt:lpstr>
      <vt:lpstr>PowerPoint 演示文稿</vt:lpstr>
      <vt:lpstr>PowerPoint 演示文稿</vt:lpstr>
      <vt:lpstr>核心竞争力分析</vt:lpstr>
      <vt:lpstr>差异化战略的实施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A-46【简约商务】清新简约蓝色商务报告创业计划书路演通用模板</dc:title>
  <dc:creator>PC</dc:creator>
  <cp:lastModifiedBy>高俊阳</cp:lastModifiedBy>
  <cp:revision>112</cp:revision>
  <dcterms:created xsi:type="dcterms:W3CDTF">2016-03-03T01:42:00Z</dcterms:created>
  <dcterms:modified xsi:type="dcterms:W3CDTF">2017-11-24T03:54:44Z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